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799" r:id="rId3"/>
    <p:sldId id="812" r:id="rId4"/>
    <p:sldId id="780" r:id="rId5"/>
    <p:sldId id="776" r:id="rId6"/>
    <p:sldId id="826" r:id="rId7"/>
    <p:sldId id="843" r:id="rId8"/>
    <p:sldId id="844" r:id="rId9"/>
    <p:sldId id="813" r:id="rId10"/>
    <p:sldId id="802" r:id="rId11"/>
    <p:sldId id="825" r:id="rId12"/>
    <p:sldId id="801" r:id="rId13"/>
    <p:sldId id="839" r:id="rId14"/>
    <p:sldId id="840" r:id="rId15"/>
    <p:sldId id="842" r:id="rId16"/>
    <p:sldId id="835" r:id="rId17"/>
    <p:sldId id="794" r:id="rId18"/>
    <p:sldId id="824" r:id="rId19"/>
    <p:sldId id="774" r:id="rId20"/>
    <p:sldId id="775" r:id="rId21"/>
    <p:sldId id="800" r:id="rId22"/>
    <p:sldId id="836" r:id="rId23"/>
    <p:sldId id="838" r:id="rId24"/>
    <p:sldId id="823" r:id="rId25"/>
    <p:sldId id="803" r:id="rId26"/>
    <p:sldId id="804" r:id="rId27"/>
    <p:sldId id="837" r:id="rId28"/>
    <p:sldId id="846" r:id="rId29"/>
    <p:sldId id="828" r:id="rId30"/>
    <p:sldId id="806" r:id="rId31"/>
    <p:sldId id="827" r:id="rId32"/>
    <p:sldId id="814" r:id="rId33"/>
    <p:sldId id="807" r:id="rId34"/>
    <p:sldId id="808" r:id="rId35"/>
    <p:sldId id="810" r:id="rId36"/>
    <p:sldId id="811" r:id="rId37"/>
    <p:sldId id="818" r:id="rId38"/>
    <p:sldId id="819" r:id="rId39"/>
    <p:sldId id="815" r:id="rId40"/>
    <p:sldId id="783" r:id="rId41"/>
    <p:sldId id="816" r:id="rId42"/>
    <p:sldId id="820" r:id="rId43"/>
    <p:sldId id="831" r:id="rId44"/>
    <p:sldId id="817" r:id="rId45"/>
    <p:sldId id="829" r:id="rId46"/>
    <p:sldId id="830" r:id="rId47"/>
    <p:sldId id="845" r:id="rId48"/>
    <p:sldId id="790" r:id="rId49"/>
    <p:sldId id="833" r:id="rId50"/>
    <p:sldId id="832" r:id="rId51"/>
    <p:sldId id="276" r:id="rId52"/>
    <p:sldId id="277" r:id="rId53"/>
    <p:sldId id="274" r:id="rId54"/>
    <p:sldId id="781" r:id="rId55"/>
    <p:sldId id="834" r:id="rId56"/>
    <p:sldId id="782" r:id="rId57"/>
    <p:sldId id="789" r:id="rId58"/>
    <p:sldId id="797" r:id="rId59"/>
    <p:sldId id="793" r:id="rId60"/>
    <p:sldId id="26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0D253654-516A-944D-9FEA-49E8F4E350EA}">
          <p14:sldIdLst>
            <p14:sldId id="256"/>
            <p14:sldId id="799"/>
            <p14:sldId id="812"/>
            <p14:sldId id="780"/>
            <p14:sldId id="776"/>
            <p14:sldId id="826"/>
            <p14:sldId id="843"/>
            <p14:sldId id="844"/>
          </p14:sldIdLst>
        </p14:section>
        <p14:section name="What is Reproducible Science?" id="{E5F17ACB-9872-C14F-9A1A-47C4D3ABD97A}">
          <p14:sldIdLst>
            <p14:sldId id="813"/>
            <p14:sldId id="802"/>
            <p14:sldId id="825"/>
            <p14:sldId id="801"/>
            <p14:sldId id="839"/>
            <p14:sldId id="840"/>
            <p14:sldId id="842"/>
          </p14:sldIdLst>
        </p14:section>
        <p14:section name="Reproducible Data" id="{48606584-0790-A44C-A792-4C5047B9AE70}">
          <p14:sldIdLst>
            <p14:sldId id="835"/>
            <p14:sldId id="794"/>
            <p14:sldId id="824"/>
            <p14:sldId id="774"/>
            <p14:sldId id="775"/>
            <p14:sldId id="800"/>
          </p14:sldIdLst>
        </p14:section>
        <p14:section name="Tools" id="{38B0637D-88E0-DA4F-BEA5-E47A8A310EBD}">
          <p14:sldIdLst>
            <p14:sldId id="836"/>
            <p14:sldId id="838"/>
            <p14:sldId id="823"/>
            <p14:sldId id="803"/>
            <p14:sldId id="804"/>
            <p14:sldId id="837"/>
            <p14:sldId id="846"/>
            <p14:sldId id="828"/>
            <p14:sldId id="806"/>
            <p14:sldId id="827"/>
          </p14:sldIdLst>
        </p14:section>
        <p14:section name="Orientation to RStudio" id="{8C2C019E-7B55-6C40-B632-7ADF39D4D798}">
          <p14:sldIdLst>
            <p14:sldId id="814"/>
            <p14:sldId id="807"/>
            <p14:sldId id="808"/>
            <p14:sldId id="810"/>
            <p14:sldId id="811"/>
            <p14:sldId id="818"/>
            <p14:sldId id="819"/>
            <p14:sldId id="815"/>
            <p14:sldId id="783"/>
            <p14:sldId id="816"/>
            <p14:sldId id="820"/>
            <p14:sldId id="831"/>
            <p14:sldId id="817"/>
          </p14:sldIdLst>
        </p14:section>
        <p14:section name="Intro to R Basics" id="{FF45C8AF-747B-0F46-8B8C-2CAE732963E6}">
          <p14:sldIdLst>
            <p14:sldId id="829"/>
            <p14:sldId id="830"/>
            <p14:sldId id="845"/>
            <p14:sldId id="790"/>
          </p14:sldIdLst>
        </p14:section>
        <p14:section name="Latest Trends" id="{89D77A5B-82AB-0F48-BA82-E182427C86F4}">
          <p14:sldIdLst>
            <p14:sldId id="833"/>
            <p14:sldId id="832"/>
            <p14:sldId id="276"/>
            <p14:sldId id="277"/>
            <p14:sldId id="274"/>
            <p14:sldId id="781"/>
          </p14:sldIdLst>
        </p14:section>
        <p14:section name="Long-term learning" id="{3884904E-FB1D-9D4C-AF07-DF141C604398}">
          <p14:sldIdLst>
            <p14:sldId id="834"/>
            <p14:sldId id="782"/>
            <p14:sldId id="789"/>
            <p14:sldId id="797"/>
            <p14:sldId id="793"/>
          </p14:sldIdLst>
        </p14:section>
        <p14:section name="Closing" id="{67CB450F-D6A2-894A-ABD1-4EF2174FA675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9A0C"/>
    <a:srgbClr val="FFFFFA"/>
    <a:srgbClr val="F8FA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25"/>
    <p:restoredTop sz="83537"/>
  </p:normalViewPr>
  <p:slideViewPr>
    <p:cSldViewPr snapToGrid="0" snapToObjects="1">
      <p:cViewPr varScale="1">
        <p:scale>
          <a:sx n="106" d="100"/>
          <a:sy n="106" d="100"/>
        </p:scale>
        <p:origin x="1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E90CD-D4B4-DE4A-9662-5D1032BBC508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90BA5-5D47-C842-959B-D30D0B1E24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27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-fair.org/fair-principl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-fair.org/wp-content/uploads/2022/01/FAIRPrinciples_overview.pdf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Image: https://</a:t>
            </a:r>
            <a:r>
              <a:rPr lang="en-US" dirty="0" err="1"/>
              <a:t>www.displayr.com</a:t>
            </a:r>
            <a:r>
              <a:rPr lang="en-US" dirty="0"/>
              <a:t>/what-is-reproducible-research/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75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nelsonroque</a:t>
            </a:r>
            <a:r>
              <a:rPr lang="en-US" dirty="0"/>
              <a:t>/contextlab_github_101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5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7307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www.programiz.com</a:t>
            </a:r>
            <a:r>
              <a:rPr lang="en-US" dirty="0"/>
              <a:t>/r/data-types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1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Scipts</a:t>
            </a:r>
            <a:r>
              <a:rPr lang="en-US" dirty="0"/>
              <a:t> we will </a:t>
            </a:r>
            <a:r>
              <a:rPr lang="en-US"/>
              <a:t>go over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nelsonroque</a:t>
            </a:r>
            <a:r>
              <a:rPr lang="en-US" dirty="0"/>
              <a:t>/</a:t>
            </a:r>
            <a:r>
              <a:rPr lang="en-US" dirty="0" err="1"/>
              <a:t>contextlab_reproduciblescience_workshops</a:t>
            </a:r>
            <a:r>
              <a:rPr lang="en-US" dirty="0"/>
              <a:t>/blob/main/scripts/03-r-basics.Rmd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nelsonroque</a:t>
            </a:r>
            <a:r>
              <a:rPr lang="en-US" dirty="0"/>
              <a:t>/</a:t>
            </a:r>
            <a:r>
              <a:rPr lang="en-US" dirty="0" err="1"/>
              <a:t>contextlab_reproduciblescience_workshops</a:t>
            </a:r>
            <a:r>
              <a:rPr lang="en-US" dirty="0"/>
              <a:t>/blob/main/scripts/04-r-pipeline.Rmd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nelsonroque</a:t>
            </a:r>
            <a:r>
              <a:rPr lang="en-US" dirty="0"/>
              <a:t>/</a:t>
            </a:r>
            <a:r>
              <a:rPr lang="en-US" dirty="0" err="1"/>
              <a:t>contextlab_reproduciblescience_workshops</a:t>
            </a:r>
            <a:r>
              <a:rPr lang="en-US" dirty="0"/>
              <a:t>/blob/main/scripts/05-date-manipulation.Rmd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15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7D14FB-6F5D-164D-82BB-D43F4BE8C7D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6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version control works</a:t>
            </a:r>
          </a:p>
          <a:p>
            <a:endParaRPr lang="en-US" dirty="0"/>
          </a:p>
          <a:p>
            <a:r>
              <a:rPr lang="en-US" dirty="0"/>
              <a:t>Show diagrams of branches and merges, pull requests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70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this: https://</a:t>
            </a:r>
            <a:r>
              <a:rPr lang="en-US" dirty="0" err="1"/>
              <a:t>www.displayr.com</a:t>
            </a:r>
            <a:r>
              <a:rPr lang="en-US" dirty="0"/>
              <a:t>/what-is-reproducible-research/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21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2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6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vita.had.co.nz</a:t>
            </a:r>
            <a:r>
              <a:rPr lang="en-US" dirty="0"/>
              <a:t>/papers/tidy-</a:t>
            </a:r>
            <a:r>
              <a:rPr lang="en-US" dirty="0" err="1"/>
              <a:t>data.pdf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1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Learn more about the FAIR Principles</a:t>
            </a:r>
          </a:p>
          <a:p>
            <a:pPr lvl="1"/>
            <a:r>
              <a:rPr lang="en-US" sz="2000" dirty="0">
                <a:hlinkClick r:id="rId3"/>
              </a:rPr>
              <a:t>https://www.go-fair.org/fair-principles</a:t>
            </a:r>
            <a:r>
              <a:rPr lang="en-US" sz="2000" dirty="0"/>
              <a:t> </a:t>
            </a:r>
          </a:p>
          <a:p>
            <a:pPr lvl="1"/>
            <a:r>
              <a:rPr lang="en-US" sz="2000" dirty="0">
                <a:hlinkClick r:id="rId4"/>
              </a:rPr>
              <a:t>https://www.go-fair.org/wp-content/uploads/2022/01/FAIRPrinciples_overview.pdf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21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34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90BA5-5D47-C842-959B-D30D0B1E24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97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6433-FA43-2342-A036-787D4B756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DA54C-9DF5-0245-9F5B-C42F7DFA0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659CD-9F07-2248-B9C4-26288CE6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5F6EC-F642-A140-988C-3377B7DC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739BD-0446-2747-928A-ECFCB8E0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1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61B45-8ED4-5C4B-AEEA-8F05BEC9D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CD9C-9670-BE44-99D9-F9866FDC2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93584-8143-B040-8C30-8F2D0AFF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96675-1DAE-8C40-9D61-81AC0232E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C077D-77CC-1A47-B988-F1017F3E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64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52E45-8752-AE45-AF82-E1B8BEB6A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4E452-B61D-6B4C-8559-939483FD5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5164-900D-0341-9662-3893E989E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B3269-D79A-B44E-8B5E-0FE8B869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14FAB-5D8C-2947-B8C3-3071905B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7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EFDC8-620C-5F46-B20E-35FD59118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C48D3-2022-3F46-99BB-C3B8B8900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3D7DF-15C3-7142-89E0-C3BA9C7CB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88910-C175-9147-9E0A-83DE4852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3A6A5-760B-8349-8692-108D4C40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25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5F82-AEE0-5E4C-989D-2DD1A47F7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95141-7713-914D-8FFF-F2BF242F7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8F0D8-A9A4-5945-BC31-A5DEEA15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9AF11-7B3A-F549-ADB0-776F02D9B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A916C-8B79-164E-B1A5-CF851C1DD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24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27B02-13F8-2649-972A-333393CD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17755-BE85-FD44-AA7F-71B5CEC3BF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16566-A5F0-3047-8D76-06384AC873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B854-B6A0-404F-A4D1-50A4AB0C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041DC-C83B-B34D-9960-8630DD26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76E78-62E8-4445-B407-AE09EB5F1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1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9CF61-1EEE-A44C-8E62-36880AF74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33454-662A-644D-BEB9-DF0A43163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34EE45-EFC5-6D49-8D67-F852B675F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DFCEDB-75A4-6B4F-9A11-4AC32A3F2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4412-FE13-6D49-8593-27AC731139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4CD0C-718D-8D4D-8947-657D21F52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1B446-8C85-AC43-AC2E-A4B1E840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2BAF1A-3DBD-0E48-BA46-D0907111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34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82A88-5C3E-D047-B55B-6413C1D1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A7E0DB-BB79-584D-9558-DF35360D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41F02-9803-CD48-A8AC-420716145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5596A-D553-494D-A5F3-D2C117DDA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48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18F1A-3AE9-CF4A-AF45-D248A03E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354A6-B462-4E4D-B1D1-F8D69F2FB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71CBD-7BA9-D146-8B54-C41E680B4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3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C15E-2F62-BC49-9AB0-E7DC499A5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4C06A-9CAD-BE4F-8CBB-76FDDF7A7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C5E6B-36F1-E047-8AA3-224BBB69F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F4C1E-D079-6C4A-986A-23125B0FE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93C5C-DC66-1040-9462-9AB971CD1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8DD39-34AC-024C-8F01-5601ADFF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8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AAFD7-5263-7044-9F80-71BF7E7EE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CC394-FB5E-854E-805E-F47CA07030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C2AF5-9604-9347-9B70-5E74BB95D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CA68E-2EC9-ED45-BA11-A59E6D00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10A5B-AE64-044D-8849-4EC5B4FFE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91A4C-5E84-6749-AEFA-F81963BB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48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CEA841-CCFD-4243-BD15-C7A13474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B57B-D094-9543-A6BD-071DB9F7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3385F-F67A-4342-BD5E-E82EB5E0F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8A592-C342-C046-9036-70D6FA51A5F6}" type="datetimeFigureOut">
              <a:rPr lang="en-US" smtClean="0"/>
              <a:t>7/6/22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01248-F637-7045-B504-80C73955F5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E7695-A319-004E-9522-21E261DFE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2C5CA-E3DB-BC42-9F44-D8136ACD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778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splayr.com/what-is-reproducible-research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4ds.had.co.nz/introduction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troduction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-fair.org/fair-principl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hyperlink" Target="https://pages.github.com/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hyperlink" Target="https://docusaurus.io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rkdownguide.org/getting-started/" TargetMode="External"/><Relationship Id="rId5" Type="http://schemas.openxmlformats.org/officeDocument/2006/relationships/hyperlink" Target="https://en.wikipedia.org/wiki/WYSIWYG" TargetMode="External"/><Relationship Id="rId4" Type="http://schemas.openxmlformats.org/officeDocument/2006/relationships/hyperlink" Target="https://daringfireball.net/projects/markdown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ining.github.com/downloads/github-git-cheat-sheet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psyarxiv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lsonroque.github.io/contextlab_introdatascience_webcourse/" TargetMode="External"/><Relationship Id="rId2" Type="http://schemas.openxmlformats.org/officeDocument/2006/relationships/hyperlink" Target="https://github.com/nelsonroque/contextlab_reproduciblescience_workshop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ezproxy.library.ucf.edu/loggedin/EndNote20SiteInstaller.zip" TargetMode="External"/><Relationship Id="rId2" Type="http://schemas.openxmlformats.org/officeDocument/2006/relationships/hyperlink" Target="https://guides.ucf.edu/citations-endno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zproxy.library.ucf.edu/loggedin/EndNote20.zip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guides.ucf.edu/citations-endnot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hyperlink" Target="https://www.markdownguide.org/basic-syntax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layingthearchive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gramiz.com/r/data-typ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ws.amazon.com/blogs/compute/simplify-pubsub-messaging-with-amazon-sns-message-filtering/#:~:text=Topic%2Dbased%20filtering,at%20one%20time%2C%20using%20topics.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-graphics.org/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ly.com/r/" TargetMode="External"/><Relationship Id="rId2" Type="http://schemas.openxmlformats.org/officeDocument/2006/relationships/hyperlink" Target="http://www.cookbook-r.com/Graph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v/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studio.com/resources/cheatsheets/" TargetMode="External"/><Relationship Id="rId3" Type="http://schemas.openxmlformats.org/officeDocument/2006/relationships/hyperlink" Target="https://www.rstudio.com/wp-content/uploads/2015/02/data-wrangling-cheatsheet.pdf" TargetMode="External"/><Relationship Id="rId7" Type="http://schemas.openxmlformats.org/officeDocument/2006/relationships/hyperlink" Target="https://github.com/rstudio/cheatsheets/raw/master/rmarkdown.pdf" TargetMode="External"/><Relationship Id="rId2" Type="http://schemas.openxmlformats.org/officeDocument/2006/relationships/hyperlink" Target="https://github.com/rstudio/cheatsheets/raw/master/data-impo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raw/master/lubridate.pdf" TargetMode="External"/><Relationship Id="rId5" Type="http://schemas.openxmlformats.org/officeDocument/2006/relationships/hyperlink" Target="https://github.com/rstudio/cheatsheets/raw/master/strings.pdf" TargetMode="External"/><Relationship Id="rId4" Type="http://schemas.openxmlformats.org/officeDocument/2006/relationships/hyperlink" Target="https://github.com/rstudio/cheatsheets/raw/master/data-visualization.pdf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hyperlink" Target="mailto:nelson.roque@ucf.ed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4849-48D2-634B-9536-112B75610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8170" y="580781"/>
            <a:ext cx="5194490" cy="2705213"/>
          </a:xfrm>
        </p:spPr>
        <p:txBody>
          <a:bodyPr anchor="ctr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b="1" dirty="0">
                <a:latin typeface="Arial"/>
                <a:cs typeface="Arial"/>
              </a:rPr>
              <a:t>Introduction to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/>
                <a:cs typeface="Arial"/>
              </a:rPr>
              <a:t>Reproducible Science: </a:t>
            </a:r>
            <a:r>
              <a:rPr lang="en-US" i="1" dirty="0">
                <a:latin typeface="Arial"/>
                <a:cs typeface="Arial"/>
              </a:rPr>
              <a:t>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4698E-974D-7543-A510-2F4A5B3064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8170" y="3438582"/>
            <a:ext cx="4858074" cy="36933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Nelson Roque, PhD</a:t>
            </a:r>
          </a:p>
        </p:txBody>
      </p:sp>
      <p:pic>
        <p:nvPicPr>
          <p:cNvPr id="12290" name="Picture 2" descr="What is Reproducible Research? - Displayr">
            <a:extLst>
              <a:ext uri="{FF2B5EF4-FFF2-40B4-BE49-F238E27FC236}">
                <a16:creationId xmlns:a16="http://schemas.microsoft.com/office/drawing/2014/main" id="{6E0EF3B4-1E06-3C15-7E15-8129FC6B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786" y="1428052"/>
            <a:ext cx="5925195" cy="400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EC58E0B-BCC0-82D3-918A-BEF5E287A659}"/>
              </a:ext>
            </a:extLst>
          </p:cNvPr>
          <p:cNvGrpSpPr/>
          <p:nvPr/>
        </p:nvGrpSpPr>
        <p:grpSpPr>
          <a:xfrm>
            <a:off x="582927" y="4260475"/>
            <a:ext cx="4543294" cy="1976034"/>
            <a:chOff x="582927" y="4060059"/>
            <a:chExt cx="4543294" cy="197603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B96ED1-7A87-9EFB-9D84-E41459B6DC7A}"/>
                </a:ext>
              </a:extLst>
            </p:cNvPr>
            <p:cNvSpPr txBox="1"/>
            <p:nvPr/>
          </p:nvSpPr>
          <p:spPr>
            <a:xfrm>
              <a:off x="2734509" y="4598040"/>
              <a:ext cx="23917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Scan for </a:t>
              </a:r>
            </a:p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Slides &amp; Code available on GitHub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6F8FB44-8B85-1D75-251C-6A15609DADAC}"/>
                </a:ext>
              </a:extLst>
            </p:cNvPr>
            <p:cNvSpPr/>
            <p:nvPr/>
          </p:nvSpPr>
          <p:spPr>
            <a:xfrm>
              <a:off x="582927" y="4060059"/>
              <a:ext cx="1976034" cy="1976034"/>
            </a:xfrm>
            <a:prstGeom prst="roundRect">
              <a:avLst/>
            </a:prstGeom>
            <a:solidFill>
              <a:srgbClr val="FE9A0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Picture 15" descr="Qr code&#10;&#10;Description automatically generated">
              <a:extLst>
                <a:ext uri="{FF2B5EF4-FFF2-40B4-BE49-F238E27FC236}">
                  <a16:creationId xmlns:a16="http://schemas.microsoft.com/office/drawing/2014/main" id="{566A45F8-A023-615F-DB5C-05ED575D5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859" t="7711" r="7159" b="8461"/>
            <a:stretch/>
          </p:blipFill>
          <p:spPr>
            <a:xfrm>
              <a:off x="737625" y="4237698"/>
              <a:ext cx="1666638" cy="1644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76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5DF2-3C2A-90E1-91C0-5E168A7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Icebreaker: </a:t>
            </a:r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2876-8810-29EF-1EB5-E8499D0E5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Name, lab affiliation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does reproducible science mean to you?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tools have you previously used?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Which tools are you most excited to learn?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9E051-BEED-4BD5-582D-619F20B0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885" y="1594960"/>
            <a:ext cx="3668080" cy="36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7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1342-1F32-E749-B888-AA5EF319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6247-1F1C-6F46-944D-AF4A3E27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reproducibility crisis (Ioannidis, 2005; Open Science Collaboration, 2015) has emerged as a threat to the scientific enterprise. </a:t>
            </a:r>
          </a:p>
          <a:p>
            <a:pPr lvl="1"/>
            <a:r>
              <a:rPr lang="en-US" dirty="0"/>
              <a:t>Ioannidis, John P A. 2005. “Why Most Published Research Findings Are False.” </a:t>
            </a:r>
            <a:r>
              <a:rPr lang="en-US" dirty="0" err="1"/>
              <a:t>PLoS</a:t>
            </a:r>
            <a:r>
              <a:rPr lang="en-US" dirty="0"/>
              <a:t> Medicine 2 (8): e124. doi:10.1371/journal.pmed.0020124.</a:t>
            </a:r>
          </a:p>
          <a:p>
            <a:pPr lvl="1"/>
            <a:r>
              <a:rPr lang="en-US" dirty="0" err="1"/>
              <a:t>Munafò</a:t>
            </a:r>
            <a:r>
              <a:rPr lang="en-US" dirty="0"/>
              <a:t>, M. R., </a:t>
            </a:r>
            <a:r>
              <a:rPr lang="en-US" dirty="0" err="1"/>
              <a:t>Nosek</a:t>
            </a:r>
            <a:r>
              <a:rPr lang="en-US" dirty="0"/>
              <a:t>, B. A., Bishop, D. V., Button, K. S., Chambers, C. D., </a:t>
            </a:r>
            <a:r>
              <a:rPr lang="en-US" dirty="0" err="1"/>
              <a:t>Percie</a:t>
            </a:r>
            <a:r>
              <a:rPr lang="en-US" dirty="0"/>
              <a:t> du </a:t>
            </a:r>
            <a:r>
              <a:rPr lang="en-US" dirty="0" err="1"/>
              <a:t>Sert</a:t>
            </a:r>
            <a:r>
              <a:rPr lang="en-US" dirty="0"/>
              <a:t>, N., ... &amp; Ioannidis, J. (2017). A manifesto for reproducible science. </a:t>
            </a:r>
            <a:r>
              <a:rPr lang="en-US" i="1" dirty="0"/>
              <a:t>Nature human </a:t>
            </a:r>
            <a:r>
              <a:rPr lang="en-US" i="1" dirty="0" err="1"/>
              <a:t>behaviour</a:t>
            </a:r>
            <a:r>
              <a:rPr lang="en-US" dirty="0"/>
              <a:t>, </a:t>
            </a:r>
            <a:r>
              <a:rPr lang="en-US" i="1" dirty="0"/>
              <a:t>1</a:t>
            </a:r>
            <a:r>
              <a:rPr lang="en-US" dirty="0"/>
              <a:t>(1), 1-9.</a:t>
            </a:r>
          </a:p>
          <a:p>
            <a:pPr lvl="1"/>
            <a:r>
              <a:rPr lang="en-US" dirty="0"/>
              <a:t>Open Science Collaboration. 2015. “Estimating the Reproducibility of Psychological Science.” Science 349 (6251): aac4716–aac4716. doi:10.1126/science.aac4716.</a:t>
            </a:r>
          </a:p>
        </p:txBody>
      </p:sp>
    </p:spTree>
    <p:extLst>
      <p:ext uri="{BB962C8B-B14F-4D97-AF65-F5344CB8AC3E}">
        <p14:creationId xmlns:p14="http://schemas.microsoft.com/office/powerpoint/2010/main" val="28075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FE43E-098E-BD31-5624-37E42A21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reproducible science?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26E30-C07C-0799-0844-E482A7B11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Making entire scientific process transparent (as allowable;  often required by law, grants).</a:t>
            </a:r>
          </a:p>
          <a:p>
            <a:r>
              <a:rPr lang="en-US" dirty="0"/>
              <a:t>Sharing experiment, raw data, and analysis code</a:t>
            </a:r>
          </a:p>
          <a:p>
            <a:r>
              <a:rPr lang="en-US" dirty="0"/>
              <a:t>Detailed methods sections</a:t>
            </a:r>
          </a:p>
          <a:p>
            <a:r>
              <a:rPr lang="en-US" dirty="0"/>
              <a:t>Sharing stimulus sets</a:t>
            </a:r>
          </a:p>
          <a:p>
            <a:r>
              <a:rPr lang="en-US" dirty="0"/>
              <a:t>Being able to walk through a data analysis start (load raw data) to finish (manuscript analyses) in code</a:t>
            </a:r>
          </a:p>
          <a:p>
            <a:r>
              <a:rPr lang="en-US" dirty="0"/>
              <a:t>Following FAIR Principles</a:t>
            </a:r>
          </a:p>
          <a:p>
            <a:r>
              <a:rPr lang="en-US" dirty="0"/>
              <a:t>Pre-registering hypotheses and analysis plans (e.g., on OSF)</a:t>
            </a:r>
          </a:p>
        </p:txBody>
      </p:sp>
    </p:spTree>
    <p:extLst>
      <p:ext uri="{BB962C8B-B14F-4D97-AF65-F5344CB8AC3E}">
        <p14:creationId xmlns:p14="http://schemas.microsoft.com/office/powerpoint/2010/main" val="192215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D0FC-A9AD-0FBB-890B-7CE8A567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reproducible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68C35-99BD-C1D8-F6FE-957C7A886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75687"/>
          </a:xfrm>
        </p:spPr>
        <p:txBody>
          <a:bodyPr/>
          <a:lstStyle/>
          <a:p>
            <a:r>
              <a:rPr lang="en-US" dirty="0"/>
              <a:t>increased likelihood that the research will be correct</a:t>
            </a:r>
          </a:p>
          <a:p>
            <a:r>
              <a:rPr lang="en-US" dirty="0"/>
              <a:t>reproducibility makes it easier to check the research</a:t>
            </a:r>
          </a:p>
          <a:p>
            <a:r>
              <a:rPr lang="en-US" dirty="0"/>
              <a:t>it is easier to reproduce the research independently</a:t>
            </a:r>
          </a:p>
          <a:p>
            <a:r>
              <a:rPr lang="en-US" dirty="0"/>
              <a:t>easier to extend the research</a:t>
            </a:r>
          </a:p>
          <a:p>
            <a:r>
              <a:rPr lang="en-US" dirty="0"/>
              <a:t>reusable code and instruction resulting in increased efficiencies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5B5F3-0930-446D-EFAB-23AA13DEBD51}"/>
              </a:ext>
            </a:extLst>
          </p:cNvPr>
          <p:cNvSpPr txBox="1"/>
          <p:nvPr/>
        </p:nvSpPr>
        <p:spPr>
          <a:xfrm>
            <a:off x="838200" y="55150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https://www.displayr.com/what-is-reproducible-research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8284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3980-C758-F089-1751-5DEC6BD46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Reproducible versus replicable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D97C-88AC-670A-ABCD-323507EA0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Reproducible: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when the exact results can be reproduced if given access to the original data, software, or code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Replicable: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research results can be reproduced by independent researchers using different methods</a:t>
            </a:r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66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CB97-67BF-2B36-268E-A6AE56785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Usability of Reproducible Research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D94A44-5194-8AC8-E296-4BC22FD5D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6537" y="1511331"/>
            <a:ext cx="8135463" cy="498154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4C7F73-07C3-4E2D-F264-6D6B1DD538E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0673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Hundreds of reporting guidelines exist to enhance usability of research</a:t>
            </a:r>
          </a:p>
        </p:txBody>
      </p:sp>
    </p:spTree>
    <p:extLst>
      <p:ext uri="{BB962C8B-B14F-4D97-AF65-F5344CB8AC3E}">
        <p14:creationId xmlns:p14="http://schemas.microsoft.com/office/powerpoint/2010/main" val="18135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Reproducible &amp; FAIR Data Workflows</a:t>
            </a:r>
          </a:p>
        </p:txBody>
      </p:sp>
    </p:spTree>
    <p:extLst>
      <p:ext uri="{BB962C8B-B14F-4D97-AF65-F5344CB8AC3E}">
        <p14:creationId xmlns:p14="http://schemas.microsoft.com/office/powerpoint/2010/main" val="184724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2CBB-F3D7-4001-93A2-73BF5BC9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Reproducible Workflows</a:t>
            </a:r>
            <a:endParaRPr lang="en-US" dirty="0"/>
          </a:p>
        </p:txBody>
      </p:sp>
      <p:pic>
        <p:nvPicPr>
          <p:cNvPr id="5" name="Picture 5" descr="Qr code&#10;&#10;Description automatically generated">
            <a:extLst>
              <a:ext uri="{FF2B5EF4-FFF2-40B4-BE49-F238E27FC236}">
                <a16:creationId xmlns:a16="http://schemas.microsoft.com/office/drawing/2014/main" id="{C9FAAA51-93DC-4FEA-9264-EA4BCDFAE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8225" y="2137352"/>
            <a:ext cx="2368869" cy="314772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9B174-2839-4AC6-9F25-5FB3D9806EA3}"/>
              </a:ext>
            </a:extLst>
          </p:cNvPr>
          <p:cNvSpPr txBox="1"/>
          <p:nvPr/>
        </p:nvSpPr>
        <p:spPr>
          <a:xfrm>
            <a:off x="6741968" y="5572990"/>
            <a:ext cx="48300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https://monashdatafluency.github.io/r-rep-res/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4C9E9A-F43A-4768-9113-B29D7AEA233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8382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Char char="•"/>
            </a:pPr>
            <a:r>
              <a:rPr lang="en-US" dirty="0">
                <a:cs typeface="Arial" panose="020B0604020202020204"/>
              </a:rPr>
              <a:t>Documented, code-based approach to pre-processing and analytics</a:t>
            </a:r>
            <a:endParaRPr lang="en-US" dirty="0"/>
          </a:p>
          <a:p>
            <a:pPr lvl="1">
              <a:buFont typeface="+mj-lt"/>
              <a:buChar char="•"/>
            </a:pPr>
            <a:r>
              <a:rPr lang="en-US" dirty="0">
                <a:cs typeface="Arial" panose="020B0604020202020204"/>
              </a:rPr>
              <a:t>R (</a:t>
            </a:r>
            <a:r>
              <a:rPr lang="en-US" dirty="0" err="1">
                <a:cs typeface="Arial" panose="020B0604020202020204"/>
              </a:rPr>
              <a:t>RMarkdown</a:t>
            </a:r>
            <a:r>
              <a:rPr lang="en-US" dirty="0">
                <a:cs typeface="Arial" panose="020B0604020202020204"/>
              </a:rPr>
              <a:t>), Python (</a:t>
            </a:r>
            <a:r>
              <a:rPr lang="en-US" dirty="0" err="1">
                <a:cs typeface="Arial" panose="020B0604020202020204"/>
              </a:rPr>
              <a:t>Jupyter</a:t>
            </a:r>
            <a:r>
              <a:rPr lang="en-US" dirty="0">
                <a:cs typeface="Arial" panose="020B0604020202020204"/>
              </a:rPr>
              <a:t> notebooks)</a:t>
            </a:r>
          </a:p>
          <a:p>
            <a:pPr>
              <a:buFont typeface="+mj-lt"/>
              <a:buChar char="•"/>
            </a:pPr>
            <a:endParaRPr lang="en-US" dirty="0">
              <a:cs typeface="Arial" panose="020B0604020202020204"/>
            </a:endParaRPr>
          </a:p>
          <a:p>
            <a:pPr>
              <a:buFont typeface="+mj-lt"/>
              <a:buChar char="•"/>
            </a:pPr>
            <a:r>
              <a:rPr lang="en-US" dirty="0">
                <a:cs typeface="Arial" panose="020B0604020202020204"/>
              </a:rPr>
              <a:t>File versioning with clear changelogs</a:t>
            </a:r>
          </a:p>
          <a:p>
            <a:pPr lvl="1">
              <a:buFont typeface="+mj-lt"/>
              <a:buChar char="•"/>
            </a:pPr>
            <a:r>
              <a:rPr lang="en-US" dirty="0">
                <a:cs typeface="Arial" panose="020B0604020202020204"/>
              </a:rPr>
              <a:t>Git and </a:t>
            </a:r>
            <a:r>
              <a:rPr lang="en-US" dirty="0" err="1">
                <a:cs typeface="Arial" panose="020B0604020202020204"/>
              </a:rPr>
              <a:t>Github</a:t>
            </a:r>
            <a:endParaRPr lang="en-US">
              <a:cs typeface="Arial" panose="020B0604020202020204"/>
            </a:endParaRPr>
          </a:p>
          <a:p>
            <a:pPr>
              <a:buFont typeface="+mj-lt"/>
              <a:buChar char="•"/>
            </a:pPr>
            <a:endParaRPr lang="en-US" dirty="0"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50673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539"/>
          </a:xfrm>
        </p:spPr>
        <p:txBody>
          <a:bodyPr/>
          <a:lstStyle/>
          <a:p>
            <a:pPr algn="ctr"/>
            <a:r>
              <a:rPr lang="en-US" dirty="0"/>
              <a:t>Typical Data Science Workflow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315474-4FEF-A847-BEAF-BA937A6BD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332" y="2306972"/>
            <a:ext cx="10023338" cy="368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4903A0-6376-9641-8A20-B1B35679FC22}"/>
              </a:ext>
            </a:extLst>
          </p:cNvPr>
          <p:cNvSpPr txBox="1"/>
          <p:nvPr/>
        </p:nvSpPr>
        <p:spPr>
          <a:xfrm>
            <a:off x="8959279" y="626217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R for Data Science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5D6196-4DF4-2646-AF4D-0D05E06EBB7E}"/>
              </a:ext>
            </a:extLst>
          </p:cNvPr>
          <p:cNvSpPr txBox="1"/>
          <p:nvPr/>
        </p:nvSpPr>
        <p:spPr>
          <a:xfrm>
            <a:off x="142613" y="1515242"/>
            <a:ext cx="1266737" cy="646331"/>
          </a:xfrm>
          <a:prstGeom prst="rect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collection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60185F87-9118-9944-935E-92BC19F7D02E}"/>
              </a:ext>
            </a:extLst>
          </p:cNvPr>
          <p:cNvCxnSpPr>
            <a:cxnSpLocks/>
            <a:stCxn id="5" idx="2"/>
            <a:endCxn id="1026" idx="1"/>
          </p:cNvCxnSpPr>
          <p:nvPr/>
        </p:nvCxnSpPr>
        <p:spPr>
          <a:xfrm rot="16200000" flipH="1">
            <a:off x="-63449" y="3001004"/>
            <a:ext cx="1987212" cy="30835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647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5157B-96BE-8141-84CC-314898C0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tidy data?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903A0-6376-9641-8A20-B1B35679FC22}"/>
              </a:ext>
            </a:extLst>
          </p:cNvPr>
          <p:cNvSpPr txBox="1"/>
          <p:nvPr/>
        </p:nvSpPr>
        <p:spPr>
          <a:xfrm>
            <a:off x="8959279" y="6262175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R for Data Science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0E289C9-0361-0B4B-85EA-B50596ACFC71}"/>
              </a:ext>
            </a:extLst>
          </p:cNvPr>
          <p:cNvGraphicFramePr>
            <a:graphicFrameLocks noGrp="1"/>
          </p:cNvGraphicFramePr>
          <p:nvPr/>
        </p:nvGraphicFramePr>
        <p:xfrm>
          <a:off x="5735275" y="2441132"/>
          <a:ext cx="590864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52087">
                  <a:extLst>
                    <a:ext uri="{9D8B030D-6E8A-4147-A177-3AD203B41FA5}">
                      <a16:colId xmlns:a16="http://schemas.microsoft.com/office/drawing/2014/main" val="3858961624"/>
                    </a:ext>
                  </a:extLst>
                </a:gridCol>
                <a:gridCol w="1238379">
                  <a:extLst>
                    <a:ext uri="{9D8B030D-6E8A-4147-A177-3AD203B41FA5}">
                      <a16:colId xmlns:a16="http://schemas.microsoft.com/office/drawing/2014/main" val="2845236023"/>
                    </a:ext>
                  </a:extLst>
                </a:gridCol>
                <a:gridCol w="1840381">
                  <a:extLst>
                    <a:ext uri="{9D8B030D-6E8A-4147-A177-3AD203B41FA5}">
                      <a16:colId xmlns:a16="http://schemas.microsoft.com/office/drawing/2014/main" val="1514795008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8395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participant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avg_response_time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perc_accuracy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96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484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04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5078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D592B2-0171-5D4D-97F6-F57F5CE6EF13}"/>
              </a:ext>
            </a:extLst>
          </p:cNvPr>
          <p:cNvSpPr txBox="1"/>
          <p:nvPr/>
        </p:nvSpPr>
        <p:spPr>
          <a:xfrm>
            <a:off x="432600" y="2539497"/>
            <a:ext cx="50481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column is a variable.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row is an observation.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Every cell is a single value.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9F16C01-C36E-994F-9184-47E965829563}"/>
              </a:ext>
            </a:extLst>
          </p:cNvPr>
          <p:cNvCxnSpPr>
            <a:stCxn id="5" idx="0"/>
            <a:endCxn id="3" idx="0"/>
          </p:cNvCxnSpPr>
          <p:nvPr/>
        </p:nvCxnSpPr>
        <p:spPr>
          <a:xfrm rot="5400000" flipH="1" flipV="1">
            <a:off x="5773961" y="-376139"/>
            <a:ext cx="98365" cy="5732908"/>
          </a:xfrm>
          <a:prstGeom prst="bentConnector3">
            <a:avLst>
              <a:gd name="adj1" fmla="val 3324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AF0FF0-D83A-2345-AA8D-CCEE321AFA8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480777" y="3231995"/>
            <a:ext cx="416684" cy="984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3A716A-CB7C-9E47-BCA5-5D3E4ADAD4D1}"/>
              </a:ext>
            </a:extLst>
          </p:cNvPr>
          <p:cNvCxnSpPr>
            <a:cxnSpLocks/>
          </p:cNvCxnSpPr>
          <p:nvPr/>
        </p:nvCxnSpPr>
        <p:spPr>
          <a:xfrm>
            <a:off x="5259897" y="3659123"/>
            <a:ext cx="738231" cy="10753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93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1342-1F32-E749-B888-AA5EF319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6247-1F1C-6F46-944D-AF4A3E27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 the last decade I've engaged in professional development and research opportunities to become proficient across topics including data wrangling and modeling of text, image, video, and eye-tracking data, as well as more recently, sensor data.</a:t>
            </a:r>
          </a:p>
          <a:p>
            <a:endParaRPr lang="en-US" dirty="0"/>
          </a:p>
          <a:p>
            <a:r>
              <a:rPr lang="en-US" dirty="0"/>
              <a:t>I look forward to training the next generation of scientists on code-based methods to enhance reproducibility and usability of their research results.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54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6430F-3888-D54D-B50A-E7E5DDA5D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Uncleaned Data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4D179-AF74-314E-8F19-E9E2C86D42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 a perfect data-generating system, data are already tidy</a:t>
            </a:r>
          </a:p>
          <a:p>
            <a:endParaRPr lang="en-US" dirty="0"/>
          </a:p>
          <a:p>
            <a:r>
              <a:rPr lang="en-US" dirty="0"/>
              <a:t>In practice, we must first determine </a:t>
            </a:r>
          </a:p>
          <a:p>
            <a:pPr lvl="1"/>
            <a:r>
              <a:rPr lang="en-US" dirty="0"/>
              <a:t>data structure issues, including:</a:t>
            </a:r>
          </a:p>
          <a:p>
            <a:pPr lvl="2"/>
            <a:r>
              <a:rPr lang="en-US" dirty="0"/>
              <a:t>Column headers are values, not variable names.</a:t>
            </a:r>
          </a:p>
          <a:p>
            <a:pPr lvl="2"/>
            <a:r>
              <a:rPr lang="en-US" dirty="0"/>
              <a:t>Multiple variables are stored in one column.</a:t>
            </a:r>
          </a:p>
          <a:p>
            <a:pPr lvl="2"/>
            <a:r>
              <a:rPr lang="en-US" dirty="0"/>
              <a:t>Variables are stored in both rows and columns.</a:t>
            </a:r>
          </a:p>
          <a:p>
            <a:pPr lvl="2"/>
            <a:r>
              <a:rPr lang="en-US" dirty="0"/>
              <a:t>Multiple types of observational units are stored in the same table.</a:t>
            </a:r>
          </a:p>
          <a:p>
            <a:pPr lvl="2"/>
            <a:r>
              <a:rPr lang="en-US" dirty="0"/>
              <a:t>A single observational unit is stored in multiple tables.</a:t>
            </a:r>
          </a:p>
          <a:p>
            <a:pPr lvl="1"/>
            <a:r>
              <a:rPr lang="en-US" dirty="0"/>
              <a:t>Data quality issues</a:t>
            </a:r>
          </a:p>
          <a:p>
            <a:pPr lvl="2"/>
            <a:r>
              <a:rPr lang="en-US" dirty="0"/>
              <a:t>Values out of range</a:t>
            </a:r>
          </a:p>
          <a:p>
            <a:pPr lvl="2"/>
            <a:r>
              <a:rPr lang="en-US" dirty="0"/>
              <a:t>Improperly/inconsistently coded response options</a:t>
            </a:r>
          </a:p>
          <a:p>
            <a:pPr lvl="2"/>
            <a:r>
              <a:rPr lang="en-US" dirty="0"/>
              <a:t>Inconsistent records counts</a:t>
            </a:r>
          </a:p>
        </p:txBody>
      </p:sp>
    </p:spTree>
    <p:extLst>
      <p:ext uri="{BB962C8B-B14F-4D97-AF65-F5344CB8AC3E}">
        <p14:creationId xmlns:p14="http://schemas.microsoft.com/office/powerpoint/2010/main" val="4087758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00C05-78B6-B58F-36BE-A949CCD9B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0440"/>
            <a:ext cx="10515600" cy="1031095"/>
          </a:xfrm>
        </p:spPr>
        <p:txBody>
          <a:bodyPr/>
          <a:lstStyle/>
          <a:p>
            <a:pPr algn="ctr"/>
            <a:r>
              <a:rPr lang="en-US" b="1" dirty="0"/>
              <a:t>FAIR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9425-BCB4-0246-F69E-207F9DDE8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353" y="1531157"/>
            <a:ext cx="10197883" cy="46672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Findable: </a:t>
            </a:r>
            <a:r>
              <a:rPr lang="en-US" sz="2400" dirty="0"/>
              <a:t>"The first step in (re)using data is to find them. Metadata and data should be easy to find for both humans and computers. Machine-readable metadata are essential for automatic discovery of datasets and services”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Accessible: </a:t>
            </a:r>
            <a:r>
              <a:rPr lang="en-US" sz="2400" dirty="0"/>
              <a:t>"Once the user finds the required data, she/he/they need to know how they can be accessed, possibly including authentication and </a:t>
            </a:r>
            <a:r>
              <a:rPr lang="en-US" sz="2400" dirty="0" err="1"/>
              <a:t>authorisation</a:t>
            </a:r>
            <a:r>
              <a:rPr lang="en-US" sz="2400" dirty="0"/>
              <a:t>.”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Interoperable: </a:t>
            </a:r>
            <a:r>
              <a:rPr lang="en-US" sz="2400" dirty="0"/>
              <a:t>"The data usually need to be integrated with other data. In addition, the data need to interoperate with applications or workflows for analysis, storage, and processing.”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Reusable: </a:t>
            </a:r>
            <a:r>
              <a:rPr lang="en-US" sz="2400" dirty="0"/>
              <a:t>"The ultimate goal of FAIR is to </a:t>
            </a:r>
            <a:r>
              <a:rPr lang="en-US" sz="2400" dirty="0" err="1"/>
              <a:t>optimise</a:t>
            </a:r>
            <a:r>
              <a:rPr lang="en-US" sz="2400" dirty="0"/>
              <a:t> the reuse of data. To achieve this, metadata and data should be well-described so that they can be replicated and/or combined in different settings."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73156DA-1693-B2E6-9395-2C3D1FCB4747}"/>
              </a:ext>
            </a:extLst>
          </p:cNvPr>
          <p:cNvSpPr/>
          <p:nvPr/>
        </p:nvSpPr>
        <p:spPr>
          <a:xfrm>
            <a:off x="466240" y="1536417"/>
            <a:ext cx="743919" cy="74391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99FF76-F079-8DC5-AB9A-F9F33D0AF233}"/>
              </a:ext>
            </a:extLst>
          </p:cNvPr>
          <p:cNvSpPr/>
          <p:nvPr/>
        </p:nvSpPr>
        <p:spPr>
          <a:xfrm>
            <a:off x="466239" y="2762572"/>
            <a:ext cx="743919" cy="74391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26128E-BFFE-4766-02EA-8EC50CE339DD}"/>
              </a:ext>
            </a:extLst>
          </p:cNvPr>
          <p:cNvSpPr/>
          <p:nvPr/>
        </p:nvSpPr>
        <p:spPr>
          <a:xfrm>
            <a:off x="458490" y="3905735"/>
            <a:ext cx="743919" cy="74391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7F3D63-4252-8ADC-8112-E92D55BBF828}"/>
              </a:ext>
            </a:extLst>
          </p:cNvPr>
          <p:cNvSpPr/>
          <p:nvPr/>
        </p:nvSpPr>
        <p:spPr>
          <a:xfrm>
            <a:off x="466239" y="5131890"/>
            <a:ext cx="743919" cy="743919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8A28B5-48AF-7845-79AD-173EBCC6418C}"/>
              </a:ext>
            </a:extLst>
          </p:cNvPr>
          <p:cNvSpPr txBox="1"/>
          <p:nvPr/>
        </p:nvSpPr>
        <p:spPr>
          <a:xfrm>
            <a:off x="7857640" y="6213363"/>
            <a:ext cx="4126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hlinkClick r:id="rId3"/>
              </a:rPr>
              <a:t>https://www.go-fair.org/fair-principles</a:t>
            </a:r>
            <a:r>
              <a:rPr lang="en-US" sz="18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8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Tools Supporting Reproducible Science</a:t>
            </a:r>
          </a:p>
        </p:txBody>
      </p:sp>
    </p:spTree>
    <p:extLst>
      <p:ext uri="{BB962C8B-B14F-4D97-AF65-F5344CB8AC3E}">
        <p14:creationId xmlns:p14="http://schemas.microsoft.com/office/powerpoint/2010/main" val="3492110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47C1B-6487-F581-941F-64AB931CF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Supporting Reproducible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B35C-2703-94DF-C8DE-678E785EE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36851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</a:t>
            </a:r>
          </a:p>
          <a:p>
            <a:r>
              <a:rPr lang="en-US" dirty="0"/>
              <a:t>Latex, Markdown</a:t>
            </a:r>
          </a:p>
          <a:p>
            <a:r>
              <a:rPr lang="en-US" dirty="0"/>
              <a:t>Python, Anaconda</a:t>
            </a:r>
          </a:p>
          <a:p>
            <a:r>
              <a:rPr lang="en-US" dirty="0" err="1"/>
              <a:t>Github</a:t>
            </a:r>
            <a:r>
              <a:rPr lang="en-US" dirty="0"/>
              <a:t>, </a:t>
            </a:r>
            <a:r>
              <a:rPr lang="en-US" dirty="0" err="1"/>
              <a:t>Github</a:t>
            </a:r>
            <a:r>
              <a:rPr lang="en-US" dirty="0"/>
              <a:t> Pages: </a:t>
            </a:r>
            <a:r>
              <a:rPr lang="en-US" dirty="0">
                <a:hlinkClick r:id="rId3"/>
              </a:rPr>
              <a:t>https://pages.github.com</a:t>
            </a:r>
            <a:r>
              <a:rPr lang="en-US" dirty="0"/>
              <a:t> </a:t>
            </a:r>
          </a:p>
          <a:p>
            <a:r>
              <a:rPr lang="en-US" dirty="0"/>
              <a:t>Docker, VMs</a:t>
            </a:r>
          </a:p>
          <a:p>
            <a:r>
              <a:rPr lang="en-US" dirty="0"/>
              <a:t>Infrastructure as Code (</a:t>
            </a:r>
            <a:r>
              <a:rPr lang="en-US" dirty="0" err="1"/>
              <a:t>IaC</a:t>
            </a:r>
            <a:r>
              <a:rPr lang="en-US" dirty="0"/>
              <a:t>; e.g., AWS CDK)</a:t>
            </a:r>
          </a:p>
          <a:p>
            <a:r>
              <a:rPr lang="en-US" dirty="0"/>
              <a:t>IDEs (e.g., Visual Studio Code)</a:t>
            </a:r>
          </a:p>
          <a:p>
            <a:r>
              <a:rPr lang="en-US" dirty="0"/>
              <a:t>Open Science Framework</a:t>
            </a:r>
          </a:p>
          <a:p>
            <a:r>
              <a:rPr lang="en-US" dirty="0"/>
              <a:t>Documentation software: </a:t>
            </a:r>
            <a:r>
              <a:rPr lang="en-US" dirty="0" err="1"/>
              <a:t>Docusaurus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https://docusaurus.io</a:t>
            </a:r>
            <a:endParaRPr lang="en-US" dirty="0"/>
          </a:p>
          <a:p>
            <a:r>
              <a:rPr lang="en-US" dirty="0"/>
              <a:t>Code-based experiment creation software: </a:t>
            </a:r>
            <a:r>
              <a:rPr lang="en-US" dirty="0" err="1"/>
              <a:t>Opensesame</a:t>
            </a:r>
            <a:r>
              <a:rPr lang="en-US" dirty="0"/>
              <a:t>, </a:t>
            </a:r>
            <a:r>
              <a:rPr lang="en-US" dirty="0" err="1"/>
              <a:t>Psychopy</a:t>
            </a:r>
            <a:r>
              <a:rPr lang="en-US" dirty="0"/>
              <a:t>, </a:t>
            </a:r>
            <a:r>
              <a:rPr lang="en-US" dirty="0" err="1"/>
              <a:t>jsPsych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2" descr="GitHub Logo and symbol, meaning, history, PNG, brand">
            <a:extLst>
              <a:ext uri="{FF2B5EF4-FFF2-40B4-BE49-F238E27FC236}">
                <a16:creationId xmlns:a16="http://schemas.microsoft.com/office/drawing/2014/main" id="{C75C214A-1499-1CC6-1E59-13089BC78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4475" y="2830430"/>
            <a:ext cx="1522334" cy="8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rkdown - Wikipedia">
            <a:extLst>
              <a:ext uri="{FF2B5EF4-FFF2-40B4-BE49-F238E27FC236}">
                <a16:creationId xmlns:a16="http://schemas.microsoft.com/office/drawing/2014/main" id="{01B2D4C9-E2FA-5288-7377-08ECBFDBE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766" y="1944715"/>
            <a:ext cx="1021034" cy="62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EBC5C408-9547-2045-AA5E-2576D1141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0174" y="3979206"/>
            <a:ext cx="742822" cy="74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r logo">
            <a:extLst>
              <a:ext uri="{FF2B5EF4-FFF2-40B4-BE49-F238E27FC236}">
                <a16:creationId xmlns:a16="http://schemas.microsoft.com/office/drawing/2014/main" id="{BDD95DB8-EBCE-846D-69BC-E156039FE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461" y="2812378"/>
            <a:ext cx="985834" cy="76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python logo">
            <a:extLst>
              <a:ext uri="{FF2B5EF4-FFF2-40B4-BE49-F238E27FC236}">
                <a16:creationId xmlns:a16="http://schemas.microsoft.com/office/drawing/2014/main" id="{C297488C-29F7-4612-B641-E448FF777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90" b="35334"/>
          <a:stretch/>
        </p:blipFill>
        <p:spPr bwMode="auto">
          <a:xfrm>
            <a:off x="7947523" y="2066227"/>
            <a:ext cx="2172798" cy="66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jspsych">
            <a:extLst>
              <a:ext uri="{FF2B5EF4-FFF2-40B4-BE49-F238E27FC236}">
                <a16:creationId xmlns:a16="http://schemas.microsoft.com/office/drawing/2014/main" id="{1FFCA00A-7EB0-B507-8164-84777DE88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r="20640"/>
          <a:stretch/>
        </p:blipFill>
        <p:spPr bwMode="auto">
          <a:xfrm>
            <a:off x="7716912" y="4863276"/>
            <a:ext cx="1190295" cy="104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jamovi">
            <a:extLst>
              <a:ext uri="{FF2B5EF4-FFF2-40B4-BE49-F238E27FC236}">
                <a16:creationId xmlns:a16="http://schemas.microsoft.com/office/drawing/2014/main" id="{C1EEFCA1-F334-8072-E4C3-1E8D5785F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614" y="2830430"/>
            <a:ext cx="771787" cy="77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Image result for opensesame cogsci">
            <a:extLst>
              <a:ext uri="{FF2B5EF4-FFF2-40B4-BE49-F238E27FC236}">
                <a16:creationId xmlns:a16="http://schemas.microsoft.com/office/drawing/2014/main" id="{EC2B9C0B-4AC0-C29E-0F0E-67E195B2B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519" y="3850027"/>
            <a:ext cx="843110" cy="84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Image result for psychopy">
            <a:extLst>
              <a:ext uri="{FF2B5EF4-FFF2-40B4-BE49-F238E27FC236}">
                <a16:creationId xmlns:a16="http://schemas.microsoft.com/office/drawing/2014/main" id="{15913E1C-180A-20A3-05BA-190D468B1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994" y="3921130"/>
            <a:ext cx="742822" cy="74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ndNote 20 is here! | Harvey Cushing/John Hay Whitney Medical Library">
            <a:extLst>
              <a:ext uri="{FF2B5EF4-FFF2-40B4-BE49-F238E27FC236}">
                <a16:creationId xmlns:a16="http://schemas.microsoft.com/office/drawing/2014/main" id="{60F78647-CA54-372C-2CF7-6EC2C7BC8E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8501" r="11976" b="13609"/>
          <a:stretch/>
        </p:blipFill>
        <p:spPr bwMode="auto">
          <a:xfrm>
            <a:off x="10550174" y="5092968"/>
            <a:ext cx="856314" cy="8563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BF3DAF-ED20-8AD1-C1F6-72D56B80F271}"/>
              </a:ext>
            </a:extLst>
          </p:cNvPr>
          <p:cNvSpPr/>
          <p:nvPr/>
        </p:nvSpPr>
        <p:spPr>
          <a:xfrm rot="5400000">
            <a:off x="7285501" y="1963812"/>
            <a:ext cx="4667252" cy="439087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Home - Docker">
            <a:extLst>
              <a:ext uri="{FF2B5EF4-FFF2-40B4-BE49-F238E27FC236}">
                <a16:creationId xmlns:a16="http://schemas.microsoft.com/office/drawing/2014/main" id="{48639689-5431-FFDF-03D7-124B83CF4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7" t="12655" r="6884" b="12091"/>
          <a:stretch/>
        </p:blipFill>
        <p:spPr bwMode="auto">
          <a:xfrm>
            <a:off x="9164880" y="5076055"/>
            <a:ext cx="1016992" cy="89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92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8514-CEC1-7838-9D62-48C9F5BF3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64" y="240738"/>
            <a:ext cx="4548365" cy="1325563"/>
          </a:xfrm>
        </p:spPr>
        <p:txBody>
          <a:bodyPr/>
          <a:lstStyle/>
          <a:p>
            <a:r>
              <a:rPr lang="en-US" dirty="0"/>
              <a:t>Markdown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7A4FEDB7-11B9-B9BF-D62D-91EB8C97E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3925" y="734457"/>
            <a:ext cx="6358075" cy="52297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BFE31A-7FD8-A478-1A9E-84E6DA954BA8}"/>
              </a:ext>
            </a:extLst>
          </p:cNvPr>
          <p:cNvSpPr txBox="1"/>
          <p:nvPr/>
        </p:nvSpPr>
        <p:spPr>
          <a:xfrm>
            <a:off x="569563" y="1520207"/>
            <a:ext cx="46843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ightweight markup used to add formatting elements to plaintext documents.</a:t>
            </a:r>
          </a:p>
          <a:p>
            <a:pPr algn="l"/>
            <a:endParaRPr lang="en-US" sz="2000" dirty="0">
              <a:solidFill>
                <a:srgbClr val="21252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Created by </a:t>
            </a:r>
            <a:r>
              <a:rPr lang="en-US" sz="2000" b="0" i="0" u="none" strike="noStrike" dirty="0">
                <a:solidFill>
                  <a:srgbClr val="007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John Gruber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in 2004, Markdown is now one of the world’s most popular markup languages.</a:t>
            </a:r>
          </a:p>
          <a:p>
            <a:pPr algn="l"/>
            <a:endParaRPr lang="en-US" sz="2000" b="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Using Markdown is different than using a </a:t>
            </a:r>
            <a:r>
              <a:rPr lang="en-US" sz="2000" b="0" i="0" u="none" strike="noStrike" dirty="0">
                <a:solidFill>
                  <a:srgbClr val="007B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WYSIWYG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editor.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Word, you click buttons in GUI to apply formatting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Markdown, you add syntax to text to apply formatting</a:t>
            </a:r>
            <a:endParaRPr lang="en-US" sz="2000" b="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2F0EE2-10F5-7499-5227-9BFFBD9C537D}"/>
              </a:ext>
            </a:extLst>
          </p:cNvPr>
          <p:cNvSpPr txBox="1"/>
          <p:nvPr/>
        </p:nvSpPr>
        <p:spPr>
          <a:xfrm>
            <a:off x="569564" y="6308209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https://www.markdownguide.org/getting-started/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5494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9693-CAEC-3FDC-D632-8F319F01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D9CC-1281-A0F4-84B4-E8B824FB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version control system to manage code; edits, branching, and collaboration.</a:t>
            </a:r>
          </a:p>
          <a:p>
            <a:endParaRPr lang="en-US" dirty="0"/>
          </a:p>
          <a:p>
            <a:r>
              <a:rPr lang="en-US" dirty="0"/>
              <a:t>Git providers</a:t>
            </a:r>
          </a:p>
          <a:p>
            <a:pPr lvl="1"/>
            <a:r>
              <a:rPr lang="en-US" dirty="0"/>
              <a:t>Open source Git: </a:t>
            </a:r>
            <a:r>
              <a:rPr lang="en-US" dirty="0">
                <a:hlinkClick r:id="rId2"/>
              </a:rPr>
              <a:t>https://git-scm.com/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https://desktop.github.com</a:t>
            </a:r>
            <a:r>
              <a:rPr lang="en-US" dirty="0"/>
              <a:t> 	</a:t>
            </a:r>
          </a:p>
          <a:p>
            <a:pPr lvl="2"/>
            <a:r>
              <a:rPr lang="en-US" dirty="0"/>
              <a:t>Get </a:t>
            </a:r>
            <a:r>
              <a:rPr lang="en-US" dirty="0" err="1"/>
              <a:t>Github</a:t>
            </a:r>
            <a:r>
              <a:rPr lang="en-US" dirty="0"/>
              <a:t> </a:t>
            </a:r>
            <a:r>
              <a:rPr lang="en-US" dirty="0" err="1"/>
              <a:t>Cheatsheets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https://training.github.com/downloads/github-git-cheat-sheet/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Gitlab</a:t>
            </a:r>
          </a:p>
        </p:txBody>
      </p:sp>
    </p:spTree>
    <p:extLst>
      <p:ext uri="{BB962C8B-B14F-4D97-AF65-F5344CB8AC3E}">
        <p14:creationId xmlns:p14="http://schemas.microsoft.com/office/powerpoint/2010/main" val="832214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19693-CAEC-3FDC-D632-8F319F01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Git</a:t>
            </a:r>
            <a:r>
              <a:rPr lang="en-US" dirty="0"/>
              <a:t> These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D9CC-1281-A0F4-84B4-E8B824FBE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Repository</a:t>
            </a:r>
            <a:r>
              <a:rPr lang="en-US" dirty="0"/>
              <a:t>: a logical unit of storage for maintaining code/other assets. Can contain many folders, files.</a:t>
            </a:r>
          </a:p>
          <a:p>
            <a:r>
              <a:rPr lang="en-US" b="1" dirty="0"/>
              <a:t>.</a:t>
            </a:r>
            <a:r>
              <a:rPr lang="en-US" b="1" dirty="0" err="1"/>
              <a:t>gitignore</a:t>
            </a:r>
            <a:r>
              <a:rPr lang="en-US" dirty="0"/>
              <a:t>: a file (with dot prefix) to specify what files should NOT be pushed to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b="1" dirty="0"/>
              <a:t>.</a:t>
            </a:r>
            <a:r>
              <a:rPr lang="en-US" b="1" dirty="0" err="1"/>
              <a:t>gitkeep</a:t>
            </a:r>
            <a:r>
              <a:rPr lang="en-US" dirty="0"/>
              <a:t>: a file (with dot prefix) to specify that a folder should be kept if blank as part of the project structure. This is helpful when creating templates.</a:t>
            </a:r>
          </a:p>
          <a:p>
            <a:r>
              <a:rPr lang="en-US" b="1" dirty="0"/>
              <a:t>commit</a:t>
            </a:r>
            <a:r>
              <a:rPr lang="en-US" dirty="0"/>
              <a:t>: create a record/snapshot of all files (or specific files) at a moment in time. You may tag collaborators, add a title and notes.</a:t>
            </a:r>
          </a:p>
          <a:p>
            <a:r>
              <a:rPr lang="en-US" b="1" dirty="0"/>
              <a:t>push</a:t>
            </a:r>
            <a:r>
              <a:rPr lang="en-US" dirty="0"/>
              <a:t>: 'storing' the result of prior commits</a:t>
            </a:r>
          </a:p>
          <a:p>
            <a:r>
              <a:rPr lang="en-US" b="1" dirty="0"/>
              <a:t>pull</a:t>
            </a:r>
            <a:r>
              <a:rPr lang="en-US" dirty="0"/>
              <a:t>: 'extracting' the result of prior commits</a:t>
            </a:r>
          </a:p>
          <a:p>
            <a:r>
              <a:rPr lang="en-US" b="1" dirty="0"/>
              <a:t>diff</a:t>
            </a:r>
            <a:r>
              <a:rPr lang="en-US" dirty="0"/>
              <a:t>: difference (line-specific) between two commits. Helpful when trying to remember when and where code edits where made.</a:t>
            </a:r>
          </a:p>
        </p:txBody>
      </p:sp>
    </p:spTree>
    <p:extLst>
      <p:ext uri="{BB962C8B-B14F-4D97-AF65-F5344CB8AC3E}">
        <p14:creationId xmlns:p14="http://schemas.microsoft.com/office/powerpoint/2010/main" val="1440368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EA2-BAE0-615D-0518-8A080569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81B8-534A-B20C-3FDD-42D6DBE9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82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Preregister study design, hypotheses, analysis plans and scripts</a:t>
            </a:r>
          </a:p>
          <a:p>
            <a:endParaRPr lang="en-US" dirty="0"/>
          </a:p>
          <a:p>
            <a:r>
              <a:rPr lang="en-US" dirty="0"/>
              <a:t>Post-hoc curate documentation for your study across various components (IRB, surveys, stimuli, datasets, codebooks)</a:t>
            </a:r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B8441402-ADD6-8ACF-0FB6-4E0BCBE6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13" y="1825625"/>
            <a:ext cx="6352424" cy="37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35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CDEA2-BAE0-615D-0518-8A0805693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PsyArXiv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D81B8-534A-B20C-3FDD-42D6DBE9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8234" cy="4351338"/>
          </a:xfrm>
        </p:spPr>
        <p:txBody>
          <a:bodyPr>
            <a:normAutofit/>
          </a:bodyPr>
          <a:lstStyle/>
          <a:p>
            <a:r>
              <a:rPr lang="en-US" dirty="0"/>
              <a:t>Publish pre-prints of your paper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Supports immediate sharing of research</a:t>
            </a:r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https://psyarxiv.com</a:t>
            </a:r>
            <a:r>
              <a:rPr lang="en-US" dirty="0"/>
              <a:t> </a:t>
            </a:r>
          </a:p>
        </p:txBody>
      </p:sp>
      <p:pic>
        <p:nvPicPr>
          <p:cNvPr id="6" name="Picture 5" descr="Text, logo&#10;&#10;Description automatically generated">
            <a:extLst>
              <a:ext uri="{FF2B5EF4-FFF2-40B4-BE49-F238E27FC236}">
                <a16:creationId xmlns:a16="http://schemas.microsoft.com/office/drawing/2014/main" id="{BC0B9DB7-0CEB-00A7-3C7F-2DDA00B0A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476" y="1690688"/>
            <a:ext cx="4445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8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887368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</a:t>
            </a:r>
            <a:r>
              <a:rPr lang="en-US" sz="4800" b="1" dirty="0" err="1"/>
              <a:t>Github</a:t>
            </a:r>
            <a:endParaRPr lang="en-US" sz="4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824134"/>
            <a:ext cx="8290301" cy="110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Download here: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https://desktop.github.com</a:t>
            </a:r>
            <a:endParaRPr lang="en-US" dirty="0"/>
          </a:p>
        </p:txBody>
      </p:sp>
      <p:pic>
        <p:nvPicPr>
          <p:cNvPr id="3074" name="Picture 2" descr="GitHub Logo and symbol, meaning, history, PNG, brand">
            <a:extLst>
              <a:ext uri="{FF2B5EF4-FFF2-40B4-BE49-F238E27FC236}">
                <a16:creationId xmlns:a16="http://schemas.microsoft.com/office/drawing/2014/main" id="{11654F0B-8DCC-6E64-94C1-5E03B3D4E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4" y="2201970"/>
            <a:ext cx="4528088" cy="254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41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A9343-94ED-4460-45DE-C58AF0BF8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2AC26-BD4D-E9D8-E7E6-AAFC33F1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3 days: July 6, 8, 11, 11am to 2pm</a:t>
            </a:r>
          </a:p>
          <a:p>
            <a:endParaRPr lang="en-US" dirty="0"/>
          </a:p>
          <a:p>
            <a:r>
              <a:rPr lang="en-US" dirty="0"/>
              <a:t>In-person, room 301Q, but also recorded</a:t>
            </a:r>
          </a:p>
          <a:p>
            <a:endParaRPr lang="en-US" dirty="0"/>
          </a:p>
          <a:p>
            <a:r>
              <a:rPr lang="en-US" dirty="0"/>
              <a:t>All slides, code, and recordings will be made available at the website listed below, as well as </a:t>
            </a:r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Code &amp; Slides</a:t>
            </a:r>
          </a:p>
          <a:p>
            <a:pPr lvl="2"/>
            <a:r>
              <a:rPr lang="en-US" dirty="0">
                <a:hlinkClick r:id="rId2"/>
              </a:rPr>
              <a:t>https://github.com/nelsonroque/contextlab_reproduciblescience_workshops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Textbook</a:t>
            </a:r>
          </a:p>
          <a:p>
            <a:pPr lvl="2"/>
            <a:r>
              <a:rPr lang="en-US" dirty="0">
                <a:hlinkClick r:id="rId3"/>
              </a:rPr>
              <a:t>https://nelsonroque.github.io/contextlab_introdatascience_webcourse/</a:t>
            </a:r>
            <a:r>
              <a:rPr lang="en-US" dirty="0"/>
              <a:t> 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3411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B270-9E39-23FD-058D-728918585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61F74-E861-969D-7F8E-0EC536A72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What is Endnote?</a:t>
            </a:r>
          </a:p>
          <a:p>
            <a:pPr lvl="1"/>
            <a:r>
              <a:rPr lang="en-US" dirty="0"/>
              <a:t>a citation manager (like Zotero, Mendeley)</a:t>
            </a:r>
          </a:p>
          <a:p>
            <a:pPr lvl="1"/>
            <a:r>
              <a:rPr lang="en-US" dirty="0"/>
              <a:t>Guide from the UCF library with installation links: </a:t>
            </a:r>
            <a:r>
              <a:rPr lang="en-US" dirty="0">
                <a:hlinkClick r:id="rId2"/>
              </a:rPr>
              <a:t>https://guides.ucf.edu/citations-endnote</a:t>
            </a:r>
            <a:r>
              <a:rPr lang="en-US" dirty="0"/>
              <a:t> </a:t>
            </a:r>
          </a:p>
          <a:p>
            <a:r>
              <a:rPr lang="en-US" b="1" dirty="0"/>
              <a:t>Why Endnote?</a:t>
            </a:r>
          </a:p>
          <a:p>
            <a:pPr lvl="1"/>
            <a:r>
              <a:rPr lang="en-US" dirty="0"/>
              <a:t>no need for manual tracking (deleting, updating) of references</a:t>
            </a:r>
          </a:p>
          <a:p>
            <a:pPr lvl="1"/>
            <a:r>
              <a:rPr lang="en-US" dirty="0"/>
              <a:t>change citation format at click of a button</a:t>
            </a:r>
          </a:p>
          <a:p>
            <a:pPr lvl="1"/>
            <a:r>
              <a:rPr lang="en-US" dirty="0"/>
              <a:t>capture PDFs for any citations at click of a button</a:t>
            </a:r>
          </a:p>
          <a:p>
            <a:r>
              <a:rPr lang="en-US" b="1" dirty="0"/>
              <a:t>Downloads:</a:t>
            </a:r>
          </a:p>
          <a:p>
            <a:pPr lvl="1"/>
            <a:r>
              <a:rPr lang="en-US" dirty="0"/>
              <a:t>[Mac](</a:t>
            </a:r>
            <a:r>
              <a:rPr lang="en-US" dirty="0">
                <a:hlinkClick r:id="rId3"/>
              </a:rPr>
              <a:t>http://ezproxy.library.ucf.edu/loggedin/EndNote20SiteInstaller.zip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[Windows](</a:t>
            </a:r>
            <a:r>
              <a:rPr lang="en-US" dirty="0">
                <a:hlinkClick r:id="rId4"/>
              </a:rPr>
              <a:t>http://ezproxy.library.ucf.edu/loggedin/EndNote20.zip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685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887368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Endnote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3824134"/>
            <a:ext cx="8290301" cy="1106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Download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https://guides.ucf.edu/citations-endnote</a:t>
            </a:r>
            <a:endParaRPr lang="en-US" dirty="0"/>
          </a:p>
        </p:txBody>
      </p:sp>
      <p:pic>
        <p:nvPicPr>
          <p:cNvPr id="2050" name="Picture 2" descr="EndNote 20 is here! | Harvey Cushing/John Hay Whitney Medical Library">
            <a:extLst>
              <a:ext uri="{FF2B5EF4-FFF2-40B4-BE49-F238E27FC236}">
                <a16:creationId xmlns:a16="http://schemas.microsoft.com/office/drawing/2014/main" id="{311EE083-4E27-5C02-3A03-21A620A1BF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8501" r="11976" b="13609"/>
          <a:stretch/>
        </p:blipFill>
        <p:spPr bwMode="auto">
          <a:xfrm>
            <a:off x="7891437" y="1697819"/>
            <a:ext cx="3462362" cy="34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343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Orientation to R, RStudio, </a:t>
            </a:r>
            <a:r>
              <a:rPr lang="en-US" sz="4800" b="1" dirty="0" err="1">
                <a:solidFill>
                  <a:schemeClr val="tx1"/>
                </a:solidFill>
              </a:rPr>
              <a:t>RMarkdown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26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544E-5BA8-9908-010C-E3305D57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 RStudio?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60CE-EA02-A93E-1BB8-5310BA32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R?</a:t>
            </a:r>
          </a:p>
          <a:p>
            <a:pPr lvl="1"/>
            <a:r>
              <a:rPr lang="en-US" dirty="0"/>
              <a:t>Statistical programming language (released ~1993). Similar to `S` (released ~1976)</a:t>
            </a:r>
          </a:p>
          <a:p>
            <a:pPr lvl="1"/>
            <a:r>
              <a:rPr lang="en-US" dirty="0"/>
              <a:t>Download R: </a:t>
            </a:r>
            <a:r>
              <a:rPr lang="en-US" dirty="0">
                <a:hlinkClick r:id="rId2"/>
              </a:rPr>
              <a:t>https://cran.r-project.org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What is RStudio?</a:t>
            </a:r>
          </a:p>
          <a:p>
            <a:pPr lvl="1"/>
            <a:r>
              <a:rPr lang="en-US" dirty="0"/>
              <a:t>Integrated development environment (IDE) for R; view data objects, plots, and file directory all in one place.</a:t>
            </a:r>
          </a:p>
          <a:p>
            <a:pPr lvl="1"/>
            <a:r>
              <a:rPr lang="en-US" dirty="0"/>
              <a:t>Download </a:t>
            </a:r>
            <a:r>
              <a:rPr lang="en-US" dirty="0" err="1"/>
              <a:t>Rstudio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https://www.rstudio.com/products/rstudio/download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8742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544E-5BA8-9908-010C-E3305D57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 packages?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60CE-EA02-A93E-1BB8-5310BA32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Libraries of code to accomplish specific functions</a:t>
            </a:r>
          </a:p>
          <a:p>
            <a:pPr lvl="1"/>
            <a:r>
              <a:rPr lang="en-US" dirty="0"/>
              <a:t>e.g., data viz, machine learning, data wrangling, compute effect sizes</a:t>
            </a:r>
          </a:p>
          <a:p>
            <a:endParaRPr lang="en-US" b="1" dirty="0"/>
          </a:p>
          <a:p>
            <a:r>
              <a:rPr lang="en-US" b="1" dirty="0"/>
              <a:t>Think of CRAN as an equivalent to iOS App Store, or Google Play Store</a:t>
            </a:r>
          </a:p>
          <a:p>
            <a:pPr lvl="1"/>
            <a:r>
              <a:rPr lang="en-US" dirty="0"/>
              <a:t>CRAN is where you download published R packages (directly from R, RStudio)</a:t>
            </a:r>
          </a:p>
          <a:p>
            <a:endParaRPr lang="en-US" b="1" dirty="0"/>
          </a:p>
          <a:p>
            <a:r>
              <a:rPr lang="en-US" b="1" dirty="0"/>
              <a:t>A developer can also make packages available directly in source code, or via tools like </a:t>
            </a:r>
            <a:r>
              <a:rPr lang="en-US" b="1" dirty="0" err="1"/>
              <a:t>Github</a:t>
            </a:r>
            <a:r>
              <a:rPr lang="en-US" b="1" dirty="0"/>
              <a:t>, for example:</a:t>
            </a:r>
            <a:endParaRPr lang="en-US" dirty="0"/>
          </a:p>
          <a:p>
            <a:pPr marL="914400" lvl="2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pPr marL="914400" lvl="2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install_github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nelsonroque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ruf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380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A544E-5BA8-9908-010C-E3305D57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RMarkdown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260CE-EA02-A93E-1BB8-5310BA321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Reproducible notebook (akin to </a:t>
            </a:r>
            <a:r>
              <a:rPr lang="en-US" dirty="0" err="1"/>
              <a:t>Jupyter</a:t>
            </a:r>
            <a:r>
              <a:rPr lang="en-US" dirty="0"/>
              <a:t> Notebooks in Python) where you can write a narrative using Markdown syntax and embed code/plots throughout.</a:t>
            </a:r>
          </a:p>
          <a:p>
            <a:pPr lvl="1"/>
            <a:r>
              <a:rPr lang="en-US" dirty="0"/>
              <a:t>Based on Markdown syntax: </a:t>
            </a:r>
            <a:r>
              <a:rPr lang="en-US" dirty="0">
                <a:hlinkClick r:id="rId2"/>
              </a:rPr>
              <a:t>https://www.markdownguide.org/basic-syntax/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With R Markdown, you can generate HTML, PDF, MS Word documents, PowerPoint presentations, and books!</a:t>
            </a:r>
          </a:p>
          <a:p>
            <a:endParaRPr lang="en-US" dirty="0"/>
          </a:p>
          <a:p>
            <a:r>
              <a:rPr lang="en-US" dirty="0"/>
              <a:t>Learn More: </a:t>
            </a:r>
            <a:r>
              <a:rPr lang="en-US" dirty="0">
                <a:hlinkClick r:id="rId3"/>
              </a:rPr>
              <a:t>http://rmarkdown.rstudio.com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4914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E855732-DAEE-CEB8-E528-ED35998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552" y="2243645"/>
            <a:ext cx="5803392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Scripts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5EC62-0D18-96D8-A37B-F4E320981091}"/>
              </a:ext>
            </a:extLst>
          </p:cNvPr>
          <p:cNvSpPr/>
          <p:nvPr/>
        </p:nvSpPr>
        <p:spPr>
          <a:xfrm>
            <a:off x="609600" y="329184"/>
            <a:ext cx="6339840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005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7296AD-3480-0269-901F-3D55DE85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096" y="1997486"/>
            <a:ext cx="4450080" cy="133397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Files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DE292-2EAF-3264-477B-F3133B8FB211}"/>
              </a:ext>
            </a:extLst>
          </p:cNvPr>
          <p:cNvSpPr/>
          <p:nvPr/>
        </p:nvSpPr>
        <p:spPr>
          <a:xfrm>
            <a:off x="6851904" y="91440"/>
            <a:ext cx="4986528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77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E855732-DAEE-CEB8-E528-ED35998E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1914461"/>
            <a:ext cx="5803392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Console: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run one-off commands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5EC62-0D18-96D8-A37B-F4E320981091}"/>
              </a:ext>
            </a:extLst>
          </p:cNvPr>
          <p:cNvSpPr/>
          <p:nvPr/>
        </p:nvSpPr>
        <p:spPr>
          <a:xfrm>
            <a:off x="609600" y="3429000"/>
            <a:ext cx="6339840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01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72F71AA-407F-0B52-A6C4-17C590C28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320" y="2095022"/>
            <a:ext cx="4450080" cy="133397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Plots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444989-BF04-AF7F-0DCE-1A377488F7D7}"/>
              </a:ext>
            </a:extLst>
          </p:cNvPr>
          <p:cNvSpPr/>
          <p:nvPr/>
        </p:nvSpPr>
        <p:spPr>
          <a:xfrm>
            <a:off x="6864096" y="3429000"/>
            <a:ext cx="4986528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29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3793-08D6-C34D-95D7-19BBFAFD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Required for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59546-FED9-EB49-AF8F-A38D3AA41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2149" cy="4351338"/>
          </a:xfrm>
        </p:spPr>
        <p:txBody>
          <a:bodyPr/>
          <a:lstStyle/>
          <a:p>
            <a:r>
              <a:rPr lang="en-US" dirty="0"/>
              <a:t>R - </a:t>
            </a:r>
            <a:r>
              <a:rPr lang="en-US" dirty="0">
                <a:hlinkClick r:id="rId2"/>
              </a:rPr>
              <a:t>https://cran.r-project.org/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RStudio - </a:t>
            </a:r>
            <a:r>
              <a:rPr lang="en-US" dirty="0">
                <a:hlinkClick r:id="rId3"/>
              </a:rPr>
              <a:t>https://www.rstudio.com/products/rstudio/download/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DDC2D8-9FB7-8C49-ACF2-F4BBC47204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89"/>
          <a:stretch/>
        </p:blipFill>
        <p:spPr>
          <a:xfrm>
            <a:off x="9032696" y="1669763"/>
            <a:ext cx="2487879" cy="1672603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1A8D3A-971D-2546-BB12-73B68F8D0B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660" t="11317" r="5892" b="14306"/>
          <a:stretch/>
        </p:blipFill>
        <p:spPr>
          <a:xfrm>
            <a:off x="9367708" y="4026716"/>
            <a:ext cx="1669409" cy="2150247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6" name="Picture 2" descr="RStudio Logo Usage Guidelines - RStudio">
            <a:extLst>
              <a:ext uri="{FF2B5EF4-FFF2-40B4-BE49-F238E27FC236}">
                <a16:creationId xmlns:a16="http://schemas.microsoft.com/office/drawing/2014/main" id="{65FD837A-EBA2-7B22-8F21-505915AA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619" y="4688854"/>
            <a:ext cx="2359367" cy="8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 Programming Guide - Apps on Google Play">
            <a:extLst>
              <a:ext uri="{FF2B5EF4-FFF2-40B4-BE49-F238E27FC236}">
                <a16:creationId xmlns:a16="http://schemas.microsoft.com/office/drawing/2014/main" id="{65ABC849-3EBD-D88D-AB6B-4D6BA62C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686" y="1572723"/>
            <a:ext cx="1866685" cy="18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858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8912E-10B4-5747-A796-51CA2D0D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010" cy="1325563"/>
          </a:xfrm>
        </p:spPr>
        <p:txBody>
          <a:bodyPr/>
          <a:lstStyle/>
          <a:p>
            <a:r>
              <a:rPr lang="en-US" dirty="0"/>
              <a:t>PSA: Five Qualities of Great Visualizations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AE74-06D7-C648-89A0-A8640E00D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Truthful: </a:t>
            </a:r>
            <a:r>
              <a:rPr lang="en-US" dirty="0"/>
              <a:t>transparency in decision making and reporting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Functional: </a:t>
            </a:r>
            <a:r>
              <a:rPr lang="en-US" dirty="0"/>
              <a:t>understandable, uncluttered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Beautiful: </a:t>
            </a:r>
            <a:r>
              <a:rPr lang="en-US" dirty="0"/>
              <a:t>plots can be art too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2"/>
              </a:rPr>
              <a:t>https://playingthearchive.com</a:t>
            </a:r>
            <a:r>
              <a:rPr lang="en-US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Insightful: </a:t>
            </a:r>
            <a:r>
              <a:rPr lang="en-US" dirty="0"/>
              <a:t>reveal trends or relationships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Enlightening: </a:t>
            </a:r>
            <a:r>
              <a:rPr lang="en-US" dirty="0"/>
              <a:t>integration of 1-4 executed </a:t>
            </a:r>
            <a:r>
              <a:rPr lang="en-US" dirty="0" err="1"/>
              <a:t>succesfully</a:t>
            </a:r>
            <a:endParaRPr lang="en-US" dirty="0"/>
          </a:p>
        </p:txBody>
      </p:sp>
      <p:pic>
        <p:nvPicPr>
          <p:cNvPr id="4" name="Picture 2" descr="The Truthful Art">
            <a:extLst>
              <a:ext uri="{FF2B5EF4-FFF2-40B4-BE49-F238E27FC236}">
                <a16:creationId xmlns:a16="http://schemas.microsoft.com/office/drawing/2014/main" id="{EC06DE91-13E8-0E4C-934B-DEA1795F6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34" y="1825625"/>
            <a:ext cx="3387497" cy="403273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762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4DE2529-75A5-3F88-6883-073321AF0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096" y="1997486"/>
            <a:ext cx="4450080" cy="133397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Help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DE292-2EAF-3264-477B-F3133B8FB211}"/>
              </a:ext>
            </a:extLst>
          </p:cNvPr>
          <p:cNvSpPr/>
          <p:nvPr/>
        </p:nvSpPr>
        <p:spPr>
          <a:xfrm>
            <a:off x="6864096" y="3429000"/>
            <a:ext cx="4986528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714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455EA-2DCF-A05C-2FD2-DBF9AB162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0"/>
            <a:ext cx="1094232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3C0E87-8BD4-DA2E-9190-6A7B831C5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096" y="1997486"/>
            <a:ext cx="4450080" cy="1333978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Viewer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DE292-2EAF-3264-477B-F3133B8FB211}"/>
              </a:ext>
            </a:extLst>
          </p:cNvPr>
          <p:cNvSpPr/>
          <p:nvPr/>
        </p:nvSpPr>
        <p:spPr>
          <a:xfrm>
            <a:off x="6864096" y="3429000"/>
            <a:ext cx="4986528" cy="32400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16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56BC-15B9-C880-69C1-EE77CF78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Shortcuts</a:t>
            </a:r>
          </a:p>
        </p:txBody>
      </p:sp>
      <p:pic>
        <p:nvPicPr>
          <p:cNvPr id="4" name="Content Placeholder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52CAE7B-AF70-3862-C1BE-46A366A3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663" b="29402"/>
          <a:stretch/>
        </p:blipFill>
        <p:spPr>
          <a:xfrm>
            <a:off x="6290928" y="2048951"/>
            <a:ext cx="5563006" cy="40140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C3121E-5E97-BA49-D3EF-88639EC6DB1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542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Command+Enter</a:t>
            </a:r>
            <a:r>
              <a:rPr lang="en-US" dirty="0"/>
              <a:t> (Mac) or </a:t>
            </a:r>
            <a:r>
              <a:rPr lang="en-US" dirty="0" err="1"/>
              <a:t>Ctrl+Enter</a:t>
            </a:r>
            <a:r>
              <a:rPr lang="en-US" dirty="0"/>
              <a:t> (Windows) to run the line where your mouse cursor is (or a highlighted selection of code)</a:t>
            </a:r>
          </a:p>
          <a:p>
            <a:endParaRPr lang="en-US" dirty="0"/>
          </a:p>
          <a:p>
            <a:r>
              <a:rPr lang="en-US" dirty="0"/>
              <a:t>Add “-----” inside of a comment to create a shortcut</a:t>
            </a:r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F97202-7B22-DB30-8CEA-95C123E746B7}"/>
              </a:ext>
            </a:extLst>
          </p:cNvPr>
          <p:cNvCxnSpPr>
            <a:cxnSpLocks/>
          </p:cNvCxnSpPr>
          <p:nvPr/>
        </p:nvCxnSpPr>
        <p:spPr>
          <a:xfrm flipV="1">
            <a:off x="4959458" y="3161654"/>
            <a:ext cx="2309247" cy="17048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721D816E-2B1D-1E78-3BF9-87A01751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51" y="5624067"/>
            <a:ext cx="5257800" cy="8778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A7E9CB8-6216-3EA0-E7FC-BB48B8DE5EEE}"/>
              </a:ext>
            </a:extLst>
          </p:cNvPr>
          <p:cNvSpPr/>
          <p:nvPr/>
        </p:nvSpPr>
        <p:spPr>
          <a:xfrm>
            <a:off x="3814631" y="5771274"/>
            <a:ext cx="617884" cy="2917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118EBC-D4DA-5929-20BB-0FD1CFD8E74A}"/>
              </a:ext>
            </a:extLst>
          </p:cNvPr>
          <p:cNvCxnSpPr>
            <a:cxnSpLocks/>
          </p:cNvCxnSpPr>
          <p:nvPr/>
        </p:nvCxnSpPr>
        <p:spPr>
          <a:xfrm>
            <a:off x="5067946" y="4866468"/>
            <a:ext cx="1983783" cy="35826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585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0389-400A-2CA6-0232-8BDBFB3E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01768" cy="1325563"/>
          </a:xfrm>
        </p:spPr>
        <p:txBody>
          <a:bodyPr/>
          <a:lstStyle/>
          <a:p>
            <a:r>
              <a:rPr lang="en-US" dirty="0"/>
              <a:t>Customizing RStudio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7163C2-C848-09FC-CE3D-152928C075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365125"/>
            <a:ext cx="5796566" cy="5989447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9716312-7497-9A84-D159-B26774597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84" y="2101263"/>
            <a:ext cx="3436665" cy="38732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0F8FF5F-E2BC-6E31-72C5-94F09E4934AF}"/>
              </a:ext>
            </a:extLst>
          </p:cNvPr>
          <p:cNvCxnSpPr>
            <a:cxnSpLocks/>
          </p:cNvCxnSpPr>
          <p:nvPr/>
        </p:nvCxnSpPr>
        <p:spPr>
          <a:xfrm flipV="1">
            <a:off x="4242816" y="2962656"/>
            <a:ext cx="1719072" cy="26700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933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Intro to R Syntax</a:t>
            </a:r>
          </a:p>
        </p:txBody>
      </p:sp>
    </p:spTree>
    <p:extLst>
      <p:ext uri="{BB962C8B-B14F-4D97-AF65-F5344CB8AC3E}">
        <p14:creationId xmlns:p14="http://schemas.microsoft.com/office/powerpoint/2010/main" val="233376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D55CC-D847-3D45-CDCA-40D56E59F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 &amp;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3425-7277-8524-981F-BD10926D6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Character: text data</a:t>
            </a:r>
          </a:p>
          <a:p>
            <a:r>
              <a:rPr lang="en-US" dirty="0"/>
              <a:t>Numeric: all real numbers with or without decimal values</a:t>
            </a:r>
          </a:p>
          <a:p>
            <a:r>
              <a:rPr lang="en-US" dirty="0"/>
              <a:t>Integer: real values without decimal points</a:t>
            </a:r>
          </a:p>
          <a:p>
            <a:r>
              <a:rPr lang="en-US" dirty="0"/>
              <a:t>Logical: TRUE, FALSE</a:t>
            </a:r>
          </a:p>
          <a:p>
            <a:r>
              <a:rPr lang="en-US" dirty="0"/>
              <a:t>Raw: raw bytes of data</a:t>
            </a:r>
          </a:p>
          <a:p>
            <a:r>
              <a:rPr lang="en-US" dirty="0"/>
              <a:t>List: named or numbered array of entries</a:t>
            </a:r>
          </a:p>
          <a:p>
            <a:r>
              <a:rPr lang="en-US" dirty="0"/>
              <a:t>Data frame and </a:t>
            </a:r>
            <a:r>
              <a:rPr lang="en-US" dirty="0" err="1"/>
              <a:t>tibble</a:t>
            </a:r>
            <a:r>
              <a:rPr lang="en-US" dirty="0"/>
              <a:t>: rectangular representation of data</a:t>
            </a:r>
          </a:p>
          <a:p>
            <a:r>
              <a:rPr lang="en-US" dirty="0"/>
              <a:t>Vector</a:t>
            </a:r>
          </a:p>
          <a:p>
            <a:r>
              <a:rPr lang="en-US" dirty="0"/>
              <a:t>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011DF5-E245-0C41-E25D-C61D54880AF0}"/>
              </a:ext>
            </a:extLst>
          </p:cNvPr>
          <p:cNvSpPr txBox="1"/>
          <p:nvPr/>
        </p:nvSpPr>
        <p:spPr>
          <a:xfrm>
            <a:off x="5255218" y="5992297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https://www.programiz.com/r/data-types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6290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5DF2-3C2A-90E1-91C0-5E168A70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Pseudocode Exercise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62876-8810-29EF-1EB5-E8499D0E5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1374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You allowed participants on Qualtrics to enter state of residence as free text entry, resulting in e.g., Alabama, as: ‘AL’, ‘Al’, ‘Alabama’, ‘ALABAMA’. </a:t>
            </a:r>
            <a:endParaRPr lang="en-US"/>
          </a:p>
          <a:p>
            <a:pPr marL="0" indent="0">
              <a:buNone/>
            </a:pPr>
            <a:r>
              <a:rPr lang="en-US" dirty="0"/>
              <a:t>Ideally you want them all to be two upper case letters.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in words only (no code), describe your approach to solving the data problem above.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9E051-BEED-4BD5-582D-619F20B0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885" y="1594960"/>
            <a:ext cx="3668080" cy="36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920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16F297-EE57-804A-8457-F393A9CDED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FF4C7-80DE-8948-9035-7692B2DB5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40873"/>
            <a:ext cx="5257800" cy="1588127"/>
          </a:xfrm>
        </p:spPr>
        <p:txBody>
          <a:bodyPr>
            <a:normAutofit/>
          </a:bodyPr>
          <a:lstStyle/>
          <a:p>
            <a:r>
              <a:rPr lang="en-US" sz="4800" b="1" dirty="0"/>
              <a:t>Let’s jump into 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419C1F-F210-2F4F-89FC-1802B4499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24" y="3429000"/>
            <a:ext cx="4480420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/>
              <a:t>Scan the QR code to view the code we will work with</a:t>
            </a:r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52FE2029-D736-0B5D-6E8B-76E2A95BC0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59" t="7711" r="7159" b="8461"/>
          <a:stretch/>
        </p:blipFill>
        <p:spPr>
          <a:xfrm>
            <a:off x="7629312" y="1840873"/>
            <a:ext cx="3480887" cy="343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812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Data Science: Latest Trends</a:t>
            </a:r>
          </a:p>
        </p:txBody>
      </p:sp>
    </p:spTree>
    <p:extLst>
      <p:ext uri="{BB962C8B-B14F-4D97-AF65-F5344CB8AC3E}">
        <p14:creationId xmlns:p14="http://schemas.microsoft.com/office/powerpoint/2010/main" val="339084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1342-1F32-E749-B888-AA5EF3198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46247-1F1C-6F46-944D-AF4A3E27A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Describe various principles, tools and techniques supportive of open and reproducible science.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List and describe the FAIR Principles (https://</a:t>
            </a:r>
            <a:r>
              <a:rPr lang="en-US" dirty="0" err="1"/>
              <a:t>www.go-fair.org</a:t>
            </a:r>
            <a:r>
              <a:rPr lang="en-US" dirty="0"/>
              <a:t>/fair-principles)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code-only pipeline to allow reproducibility of data prep and analyses.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Learn about data wrangling principles (e.g., tidy data)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Import, pre-process &amp; visualize data using 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 long-term learning plan for practicing reproducible science tools and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Share recommended readings, activities for continued learning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387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C5D-3B5C-A64D-98A0-4EEB9F17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Pipelines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ADA94-4CB5-E014-F0A5-3D3820F7C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266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Extract</a:t>
            </a:r>
          </a:p>
          <a:p>
            <a:pPr lvl="1"/>
            <a:r>
              <a:rPr lang="en-US" dirty="0"/>
              <a:t>Programmatically download data from origin (database, file server)</a:t>
            </a:r>
          </a:p>
          <a:p>
            <a:pPr lvl="1"/>
            <a:endParaRPr lang="en-US" dirty="0"/>
          </a:p>
          <a:p>
            <a:r>
              <a:rPr lang="en-US" dirty="0"/>
              <a:t>Transform</a:t>
            </a:r>
          </a:p>
          <a:p>
            <a:pPr lvl="1"/>
            <a:r>
              <a:rPr lang="en-US" dirty="0"/>
              <a:t>Manipulate, score, reformat data as needed for computational needs</a:t>
            </a:r>
          </a:p>
          <a:p>
            <a:pPr lvl="1"/>
            <a:endParaRPr lang="en-US" dirty="0"/>
          </a:p>
          <a:p>
            <a:r>
              <a:rPr lang="en-US" dirty="0"/>
              <a:t>Load</a:t>
            </a:r>
          </a:p>
          <a:p>
            <a:pPr lvl="1"/>
            <a:r>
              <a:rPr lang="en-US" dirty="0"/>
              <a:t>Re-save transform dataset(s) in new location on origin server (or other server)</a:t>
            </a:r>
          </a:p>
        </p:txBody>
      </p:sp>
      <p:pic>
        <p:nvPicPr>
          <p:cNvPr id="6146" name="Picture 2" descr="GitHub - PrefectHQ/prefect: The easiest way to automate your data">
            <a:extLst>
              <a:ext uri="{FF2B5EF4-FFF2-40B4-BE49-F238E27FC236}">
                <a16:creationId xmlns:a16="http://schemas.microsoft.com/office/drawing/2014/main" id="{81B3F38E-F09D-C767-F01A-ADBFF71A0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73" y="1027906"/>
            <a:ext cx="6221777" cy="514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627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9C2F-E646-5BD4-9C7F-B30E04FF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PubSub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0173D-E455-71C1-E7A3-C5FFC8241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257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Messaging pattern for loosely coupled communication between highly cohesive components</a:t>
            </a:r>
          </a:p>
          <a:p>
            <a:endParaRPr lang="en-US" dirty="0"/>
          </a:p>
          <a:p>
            <a:r>
              <a:rPr lang="en-US" b="1" dirty="0"/>
              <a:t>Why </a:t>
            </a:r>
            <a:r>
              <a:rPr lang="en-US" b="1" dirty="0" err="1"/>
              <a:t>PubSub</a:t>
            </a:r>
            <a:r>
              <a:rPr lang="en-US" b="1" dirty="0"/>
              <a:t>?</a:t>
            </a:r>
          </a:p>
          <a:p>
            <a:pPr lvl="1"/>
            <a:r>
              <a:rPr lang="en-US" dirty="0"/>
              <a:t>Scalable, fault-tolerant, and highly available</a:t>
            </a:r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D4FEF728-51F7-C238-D1E8-56B62820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971" y="1953173"/>
            <a:ext cx="68453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D2A91ED-64B5-3641-3B70-466955BB1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971" y="867541"/>
            <a:ext cx="6375400" cy="581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5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6BA6-DEC3-69A0-5A64-575A581D0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I’ve Used </a:t>
            </a:r>
            <a:r>
              <a:rPr lang="en-US" dirty="0" err="1"/>
              <a:t>PubSub</a:t>
            </a:r>
            <a:r>
              <a:rPr lang="en-US" dirty="0"/>
              <a:t> 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466D3-5460-2619-DD29-894E38ECC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a message to a topic for each device in a study, and query all data for last X days from device API</a:t>
            </a:r>
          </a:p>
          <a:p>
            <a:pPr lvl="1"/>
            <a:r>
              <a:rPr lang="en-US" dirty="0"/>
              <a:t>e.g., Fitbit, Air quality devices</a:t>
            </a:r>
          </a:p>
          <a:p>
            <a:endParaRPr lang="en-US" dirty="0"/>
          </a:p>
          <a:p>
            <a:r>
              <a:rPr lang="en-US" dirty="0"/>
              <a:t>Send a message to a topic for each cognitive task, query respective data, score it, and publish to API/store in new database table</a:t>
            </a:r>
          </a:p>
        </p:txBody>
      </p:sp>
    </p:spTree>
    <p:extLst>
      <p:ext uri="{BB962C8B-B14F-4D97-AF65-F5344CB8AC3E}">
        <p14:creationId xmlns:p14="http://schemas.microsoft.com/office/powerpoint/2010/main" val="17452403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99E77869-ECE1-369D-D110-3EC237652C98}"/>
              </a:ext>
            </a:extLst>
          </p:cNvPr>
          <p:cNvSpPr/>
          <p:nvPr/>
        </p:nvSpPr>
        <p:spPr>
          <a:xfrm>
            <a:off x="919797" y="2221376"/>
            <a:ext cx="660400" cy="6604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CFE34-8F00-A119-B12E-E812BA9431DA}"/>
              </a:ext>
            </a:extLst>
          </p:cNvPr>
          <p:cNvSpPr txBox="1"/>
          <p:nvPr/>
        </p:nvSpPr>
        <p:spPr>
          <a:xfrm>
            <a:off x="445664" y="2934177"/>
            <a:ext cx="160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schedule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B8319D-1697-8BDE-1D26-ECC47B8A092E}"/>
              </a:ext>
            </a:extLst>
          </p:cNvPr>
          <p:cNvSpPr/>
          <p:nvPr/>
        </p:nvSpPr>
        <p:spPr>
          <a:xfrm>
            <a:off x="2731664" y="1921841"/>
            <a:ext cx="2271260" cy="129566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{ </a:t>
            </a:r>
          </a:p>
          <a:p>
            <a:r>
              <a:rPr lang="en-US" sz="1600" dirty="0"/>
              <a:t>“JOB_TYPE”: “score”, “STUDY_ID”: “TMB”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EDD85-63EB-0B10-1493-FF7593CFE73D}"/>
              </a:ext>
            </a:extLst>
          </p:cNvPr>
          <p:cNvSpPr txBox="1"/>
          <p:nvPr/>
        </p:nvSpPr>
        <p:spPr>
          <a:xfrm>
            <a:off x="3128394" y="1552509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Publish job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6B68C-F278-BEAF-980F-BAC9B98C74D5}"/>
              </a:ext>
            </a:extLst>
          </p:cNvPr>
          <p:cNvSpPr txBox="1"/>
          <p:nvPr/>
        </p:nvSpPr>
        <p:spPr>
          <a:xfrm>
            <a:off x="2731664" y="3279973"/>
            <a:ext cx="23527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i.e., send message to SNS topic (e.g., JSON format, string)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8DDEDB-57DB-AA02-CACF-250C7D338924}"/>
              </a:ext>
            </a:extLst>
          </p:cNvPr>
          <p:cNvCxnSpPr>
            <a:cxnSpLocks/>
            <a:stCxn id="2" idx="6"/>
            <a:endCxn id="4" idx="1"/>
          </p:cNvCxnSpPr>
          <p:nvPr/>
        </p:nvCxnSpPr>
        <p:spPr>
          <a:xfrm>
            <a:off x="1580197" y="2551576"/>
            <a:ext cx="1151467" cy="18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6921D3-04AE-EC07-7E0E-77EF6A489233}"/>
              </a:ext>
            </a:extLst>
          </p:cNvPr>
          <p:cNvSpPr/>
          <p:nvPr/>
        </p:nvSpPr>
        <p:spPr>
          <a:xfrm>
            <a:off x="6367745" y="1997856"/>
            <a:ext cx="2048933" cy="11345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</a:t>
            </a:r>
            <a:r>
              <a:rPr lang="en-US" dirty="0" err="1"/>
              <a:t>score_job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49EAE8-D15E-971E-A019-E3E896C712C2}"/>
              </a:ext>
            </a:extLst>
          </p:cNvPr>
          <p:cNvSpPr txBox="1"/>
          <p:nvPr/>
        </p:nvSpPr>
        <p:spPr>
          <a:xfrm>
            <a:off x="6740109" y="1579814"/>
            <a:ext cx="130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 job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1E5E61-BD64-EB06-9754-0019BF92796F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5002924" y="2565123"/>
            <a:ext cx="1364821" cy="4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9757CD-8837-291D-3717-B7FC660513D1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 flipV="1">
            <a:off x="8416678" y="2558349"/>
            <a:ext cx="1587148" cy="67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Daily calendar outline">
            <a:extLst>
              <a:ext uri="{FF2B5EF4-FFF2-40B4-BE49-F238E27FC236}">
                <a16:creationId xmlns:a16="http://schemas.microsoft.com/office/drawing/2014/main" id="{C3A8DA23-8898-0178-F38A-C3525BE05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4094" y="2265003"/>
            <a:ext cx="553720" cy="55372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8B892B9-96F8-2B10-9BDD-BDFFD44A920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Automating data jobs with </a:t>
            </a:r>
            <a:r>
              <a:rPr lang="en-US" dirty="0" err="1"/>
              <a:t>PubSub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74F0CC-0619-06E0-1FB2-94ED0C02B60F}"/>
              </a:ext>
            </a:extLst>
          </p:cNvPr>
          <p:cNvSpPr txBox="1"/>
          <p:nvPr/>
        </p:nvSpPr>
        <p:spPr>
          <a:xfrm>
            <a:off x="6367745" y="3279973"/>
            <a:ext cx="23527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Upon detecting new message on topic, job processor applies necessary algorithms and sends data to next step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02C646C-C23D-6104-1480-6F9B51111681}"/>
              </a:ext>
            </a:extLst>
          </p:cNvPr>
          <p:cNvSpPr/>
          <p:nvPr/>
        </p:nvSpPr>
        <p:spPr>
          <a:xfrm>
            <a:off x="10003826" y="1991082"/>
            <a:ext cx="1462732" cy="11345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complete!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8D1F8E-D365-8E59-5A26-0065BDBAC948}"/>
              </a:ext>
            </a:extLst>
          </p:cNvPr>
          <p:cNvSpPr txBox="1"/>
          <p:nvPr/>
        </p:nvSpPr>
        <p:spPr>
          <a:xfrm>
            <a:off x="9829475" y="3234019"/>
            <a:ext cx="18114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Send job status to SMS, Teams, Slack,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BB3F4E-EE01-2260-337A-8A173B61CB76}"/>
              </a:ext>
            </a:extLst>
          </p:cNvPr>
          <p:cNvSpPr txBox="1"/>
          <p:nvPr/>
        </p:nvSpPr>
        <p:spPr>
          <a:xfrm>
            <a:off x="10320469" y="1559464"/>
            <a:ext cx="74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Notify</a:t>
            </a:r>
          </a:p>
        </p:txBody>
      </p:sp>
      <p:pic>
        <p:nvPicPr>
          <p:cNvPr id="26" name="Picture 25" descr="SNS.png">
            <a:extLst>
              <a:ext uri="{FF2B5EF4-FFF2-40B4-BE49-F238E27FC236}">
                <a16:creationId xmlns:a16="http://schemas.microsoft.com/office/drawing/2014/main" id="{1284F265-9C10-C2C8-8781-6928BED12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645" y="5640746"/>
            <a:ext cx="731520" cy="73152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A47087-5C0C-5822-F388-2693A2717E09}"/>
              </a:ext>
            </a:extLst>
          </p:cNvPr>
          <p:cNvSpPr txBox="1"/>
          <p:nvPr/>
        </p:nvSpPr>
        <p:spPr>
          <a:xfrm>
            <a:off x="3211337" y="5486858"/>
            <a:ext cx="836042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SNS</a:t>
            </a:r>
          </a:p>
        </p:txBody>
      </p:sp>
      <p:pic>
        <p:nvPicPr>
          <p:cNvPr id="28" name="Picture 27" descr="SNS-Topic.png">
            <a:extLst>
              <a:ext uri="{FF2B5EF4-FFF2-40B4-BE49-F238E27FC236}">
                <a16:creationId xmlns:a16="http://schemas.microsoft.com/office/drawing/2014/main" id="{5129B327-D617-4398-95BC-F11B8DC5AF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06" y="5640746"/>
            <a:ext cx="975360" cy="73152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67EDA5D0-65B2-749B-8AAD-FA6AED7E5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6952" y="5543330"/>
            <a:ext cx="680649" cy="632791"/>
          </a:xfrm>
          <a:prstGeom prst="rect">
            <a:avLst/>
          </a:prstGeom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D883AE86-5BBC-9277-B55B-16C1E9AA9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353" y="5686480"/>
            <a:ext cx="632791" cy="63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45FE8F-823F-8648-8E24-7D6117F4CF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59" y="5593744"/>
            <a:ext cx="818264" cy="8182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1CC5174-2577-9EA8-CC2F-9A5D2FFCDD2A}"/>
              </a:ext>
            </a:extLst>
          </p:cNvPr>
          <p:cNvSpPr txBox="1"/>
          <p:nvPr/>
        </p:nvSpPr>
        <p:spPr>
          <a:xfrm>
            <a:off x="6700317" y="5313418"/>
            <a:ext cx="8367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Lambda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E162AC-444C-C997-D0E0-C0A4593A8672}"/>
              </a:ext>
            </a:extLst>
          </p:cNvPr>
          <p:cNvCxnSpPr/>
          <p:nvPr/>
        </p:nvCxnSpPr>
        <p:spPr>
          <a:xfrm>
            <a:off x="273269" y="5213131"/>
            <a:ext cx="1160342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B636A5-1143-E1AA-8AD2-BCE1F70EFDDC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 flipV="1">
            <a:off x="4383866" y="6002876"/>
            <a:ext cx="2334893" cy="36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7BB608-12F8-075E-95D5-FDC4A45212AB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7537023" y="6002876"/>
            <a:ext cx="242233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83455554-CF23-F622-8A70-DE5031C693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633" y="5593745"/>
            <a:ext cx="818264" cy="81826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546D42B-81F9-B000-C892-365EE45E4A0A}"/>
              </a:ext>
            </a:extLst>
          </p:cNvPr>
          <p:cNvSpPr txBox="1"/>
          <p:nvPr/>
        </p:nvSpPr>
        <p:spPr>
          <a:xfrm>
            <a:off x="509685" y="5389442"/>
            <a:ext cx="122815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dirty="0">
                <a:latin typeface="Helvetica Neue"/>
                <a:cs typeface="Helvetica Neue"/>
              </a:rPr>
              <a:t>Amazon </a:t>
            </a:r>
            <a:r>
              <a:rPr lang="en-US" sz="1000" dirty="0" err="1">
                <a:latin typeface="Helvetica Neue"/>
                <a:cs typeface="Helvetica Neue"/>
              </a:rPr>
              <a:t>EventBridge</a:t>
            </a:r>
            <a:endParaRPr lang="en-US" sz="1000" dirty="0">
              <a:latin typeface="Helvetica Neue"/>
              <a:cs typeface="Helvetica Neue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EC9B177-DD91-023D-7957-DDA1A7437916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>
            <a:off x="1532897" y="6002877"/>
            <a:ext cx="1213748" cy="36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Slack has a new logo and it's ... fine | Mashable">
            <a:extLst>
              <a:ext uri="{FF2B5EF4-FFF2-40B4-BE49-F238E27FC236}">
                <a16:creationId xmlns:a16="http://schemas.microsoft.com/office/drawing/2014/main" id="{FEE20706-99F1-3ABD-5CC7-1C3C19D8F3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3" b="32494"/>
          <a:stretch/>
        </p:blipFill>
        <p:spPr bwMode="auto">
          <a:xfrm>
            <a:off x="10621218" y="6303282"/>
            <a:ext cx="1255472" cy="27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803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C5D-3B5C-A64D-98A0-4EEB9F17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Data Workflows</a:t>
            </a: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93B9C8BF-1E2D-084C-8C67-EEE4024B8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508" y="3786863"/>
            <a:ext cx="2286000" cy="1117600"/>
          </a:xfrm>
        </p:spPr>
      </p:pic>
      <p:pic>
        <p:nvPicPr>
          <p:cNvPr id="2050" name="Picture 2" descr="Deep Learning With Dataiku">
            <a:extLst>
              <a:ext uri="{FF2B5EF4-FFF2-40B4-BE49-F238E27FC236}">
                <a16:creationId xmlns:a16="http://schemas.microsoft.com/office/drawing/2014/main" id="{F887FC82-174D-D349-8B92-825E1160D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1"/>
          <a:stretch/>
        </p:blipFill>
        <p:spPr bwMode="auto">
          <a:xfrm>
            <a:off x="3204957" y="1690688"/>
            <a:ext cx="8676650" cy="451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A00E51-9F7C-834B-B381-D2E6E0332C1E}"/>
              </a:ext>
            </a:extLst>
          </p:cNvPr>
          <p:cNvSpPr txBox="1"/>
          <p:nvPr/>
        </p:nvSpPr>
        <p:spPr>
          <a:xfrm>
            <a:off x="700844" y="2356456"/>
            <a:ext cx="228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Seamless integration platforms, for example:</a:t>
            </a:r>
          </a:p>
        </p:txBody>
      </p:sp>
    </p:spTree>
    <p:extLst>
      <p:ext uri="{BB962C8B-B14F-4D97-AF65-F5344CB8AC3E}">
        <p14:creationId xmlns:p14="http://schemas.microsoft.com/office/powerpoint/2010/main" val="2391714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Long-term learning</a:t>
            </a:r>
          </a:p>
        </p:txBody>
      </p:sp>
    </p:spTree>
    <p:extLst>
      <p:ext uri="{BB962C8B-B14F-4D97-AF65-F5344CB8AC3E}">
        <p14:creationId xmlns:p14="http://schemas.microsoft.com/office/powerpoint/2010/main" val="2828784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9C5D-3B5C-A64D-98A0-4EEB9F177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Recommendations</a:t>
            </a:r>
          </a:p>
        </p:txBody>
      </p:sp>
      <p:pic>
        <p:nvPicPr>
          <p:cNvPr id="5122" name="Picture 2" descr="The Truthful Art">
            <a:extLst>
              <a:ext uri="{FF2B5EF4-FFF2-40B4-BE49-F238E27FC236}">
                <a16:creationId xmlns:a16="http://schemas.microsoft.com/office/drawing/2014/main" id="{6D234631-5698-DA45-BCE5-C50C49D6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914" y="1817267"/>
            <a:ext cx="2773680" cy="33020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F4E217-2AC6-4556-FBC1-36C817AFE7C5}"/>
              </a:ext>
            </a:extLst>
          </p:cNvPr>
          <p:cNvSpPr txBox="1"/>
          <p:nvPr/>
        </p:nvSpPr>
        <p:spPr>
          <a:xfrm>
            <a:off x="1159790" y="5789930"/>
            <a:ext cx="285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https://r4ds.had.co.nz</a:t>
            </a:r>
            <a:r>
              <a:rPr lang="en-US" dirty="0"/>
              <a:t> </a:t>
            </a:r>
          </a:p>
        </p:txBody>
      </p:sp>
      <p:pic>
        <p:nvPicPr>
          <p:cNvPr id="4" name="Picture 2" descr="Buy from amazon">
            <a:extLst>
              <a:ext uri="{FF2B5EF4-FFF2-40B4-BE49-F238E27FC236}">
                <a16:creationId xmlns:a16="http://schemas.microsoft.com/office/drawing/2014/main" id="{A7188027-D025-249C-0E68-33B2FE877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90" y="1690688"/>
            <a:ext cx="2606298" cy="390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ver image">
            <a:extLst>
              <a:ext uri="{FF2B5EF4-FFF2-40B4-BE49-F238E27FC236}">
                <a16:creationId xmlns:a16="http://schemas.microsoft.com/office/drawing/2014/main" id="{59D5B29F-8130-627C-411C-F4400FF82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16" y="1817267"/>
            <a:ext cx="2787072" cy="365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95EE35-BE63-553E-0D42-A4CB62AFD371}"/>
              </a:ext>
            </a:extLst>
          </p:cNvPr>
          <p:cNvSpPr txBox="1"/>
          <p:nvPr/>
        </p:nvSpPr>
        <p:spPr>
          <a:xfrm>
            <a:off x="4584916" y="5808737"/>
            <a:ext cx="285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https://r-graphics.org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06238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B3D8-B0FD-C747-9241-1D17E59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690-2254-514D-9495-5EEBC334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by Hadley Wickham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https://www.r-bloggers.com/</a:t>
            </a:r>
          </a:p>
          <a:p>
            <a:r>
              <a:rPr lang="en-US" dirty="0">
                <a:hlinkClick r:id="rId2"/>
              </a:rPr>
              <a:t>https://www.r-statistics.com/</a:t>
            </a:r>
          </a:p>
          <a:p>
            <a:r>
              <a:rPr lang="en-US" dirty="0">
                <a:hlinkClick r:id="rId2"/>
              </a:rPr>
              <a:t>https://blog.revolutionanalytics.com/</a:t>
            </a:r>
          </a:p>
          <a:p>
            <a:r>
              <a:rPr lang="en-US" dirty="0">
                <a:hlinkClick r:id="rId2"/>
              </a:rPr>
              <a:t>https://r-charts.com/</a:t>
            </a:r>
          </a:p>
          <a:p>
            <a:r>
              <a:rPr lang="en-US" dirty="0">
                <a:hlinkClick r:id="rId2"/>
              </a:rPr>
              <a:t>http://www.cookbook-r.com/Graphs/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https://plotly.com/r/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0AE02-A428-7049-A03F-ACBE4DAFAD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92" t="4975"/>
          <a:stretch/>
        </p:blipFill>
        <p:spPr>
          <a:xfrm>
            <a:off x="8732939" y="1690688"/>
            <a:ext cx="2365926" cy="326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45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B3D8-B0FD-C747-9241-1D17E59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Open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690-2254-514D-9495-5EEBC334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Kaggle</a:t>
            </a:r>
          </a:p>
          <a:p>
            <a:pPr lvl="1"/>
            <a:r>
              <a:rPr lang="en-US" dirty="0">
                <a:hlinkClick r:id="rId2"/>
              </a:rPr>
              <a:t>https://www.kaggle.com/datasets</a:t>
            </a:r>
            <a:endParaRPr lang="en-US" dirty="0"/>
          </a:p>
          <a:p>
            <a:r>
              <a:rPr lang="en-US" dirty="0" err="1"/>
              <a:t>Data.gov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https://www.data.gov/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52576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7B3D8-B0FD-C747-9241-1D17E5944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Cheatsheets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5D690-2254-514D-9495-5EEBC334E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Data Import</a:t>
            </a:r>
          </a:p>
          <a:p>
            <a:pPr lvl="1"/>
            <a:r>
              <a:rPr lang="en-US" dirty="0">
                <a:hlinkClick r:id="rId2"/>
              </a:rPr>
              <a:t>https://github.com/rstudio/cheatsheets/raw/master/data-import.pdf</a:t>
            </a:r>
            <a:r>
              <a:rPr lang="en-US" dirty="0"/>
              <a:t>) </a:t>
            </a:r>
          </a:p>
          <a:p>
            <a:r>
              <a:rPr lang="en-US" dirty="0"/>
              <a:t>Data Wrangling </a:t>
            </a:r>
            <a:r>
              <a:rPr lang="en-US" dirty="0" err="1"/>
              <a:t>Cheatsheet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https://www.rstudio.com/wp-content/uploads/2015/02/data-wrangling-cheatsheet.pdf</a:t>
            </a:r>
            <a:r>
              <a:rPr lang="en-US" dirty="0"/>
              <a:t>) </a:t>
            </a:r>
          </a:p>
          <a:p>
            <a:r>
              <a:rPr lang="en-US" dirty="0"/>
              <a:t>Data Transformation with </a:t>
            </a:r>
            <a:r>
              <a:rPr lang="en-US" dirty="0" err="1"/>
              <a:t>dplyr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https://github.com/rstudio/cheatsheets/raw/master/data-visualization.pdf</a:t>
            </a:r>
            <a:r>
              <a:rPr lang="en-US" dirty="0"/>
              <a:t>) </a:t>
            </a:r>
          </a:p>
          <a:p>
            <a:r>
              <a:rPr lang="en-US" dirty="0"/>
              <a:t>String Manipulation</a:t>
            </a:r>
          </a:p>
          <a:p>
            <a:pPr lvl="1"/>
            <a:r>
              <a:rPr lang="en-US" dirty="0">
                <a:hlinkClick r:id="rId5"/>
              </a:rPr>
              <a:t>https://github.com/rstudio/cheatsheets/raw/master/strings.pdf</a:t>
            </a:r>
            <a:r>
              <a:rPr lang="en-US" dirty="0"/>
              <a:t>) </a:t>
            </a:r>
          </a:p>
          <a:p>
            <a:r>
              <a:rPr lang="en-US" dirty="0"/>
              <a:t>Work with  dates/times</a:t>
            </a:r>
          </a:p>
          <a:p>
            <a:pPr lvl="1"/>
            <a:r>
              <a:rPr lang="en-US" dirty="0">
                <a:hlinkClick r:id="rId6"/>
              </a:rPr>
              <a:t>https://github.com/rstudio/cheatsheets/raw/master/lubridate.pdf</a:t>
            </a:r>
            <a:r>
              <a:rPr lang="en-US" dirty="0"/>
              <a:t>) </a:t>
            </a:r>
          </a:p>
          <a:p>
            <a:r>
              <a:rPr lang="en-US" dirty="0"/>
              <a:t>R Markdown</a:t>
            </a:r>
          </a:p>
          <a:p>
            <a:pPr lvl="1"/>
            <a:r>
              <a:rPr lang="en-US" dirty="0">
                <a:hlinkClick r:id="rId7"/>
              </a:rPr>
              <a:t>https://github.com/rstudio/cheatsheets/raw/master/rmarkdown.pdf</a:t>
            </a:r>
            <a:r>
              <a:rPr lang="en-US" dirty="0"/>
              <a:t>) </a:t>
            </a:r>
          </a:p>
          <a:p>
            <a:r>
              <a:rPr lang="en-US" dirty="0"/>
              <a:t>More </a:t>
            </a:r>
            <a:r>
              <a:rPr lang="en-US" dirty="0" err="1"/>
              <a:t>cheatsheets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https://www.rstudio.com/resources/cheatsheets/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685102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is Reproducible Science?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Reproducible &amp; FAIR Data Workflows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Tools Supporting Reproducible Science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 of available tools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Using Endnote for Reference Management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Using Git (and </a:t>
            </a:r>
            <a:r>
              <a:rPr lang="en-US" b="1" dirty="0" err="1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for code management and collaboration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Orientation to R, RStudio,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R syntax primer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Science: Latest trends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Long-term Learning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9311476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154A4A-51AE-9044-B2DA-8D66E4BC60F2}"/>
              </a:ext>
            </a:extLst>
          </p:cNvPr>
          <p:cNvSpPr txBox="1">
            <a:spLocks/>
          </p:cNvSpPr>
          <p:nvPr/>
        </p:nvSpPr>
        <p:spPr>
          <a:xfrm>
            <a:off x="969088" y="1459518"/>
            <a:ext cx="4474028" cy="25209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9000" b="1" dirty="0"/>
              <a:t>thank </a:t>
            </a:r>
          </a:p>
          <a:p>
            <a:pPr algn="ctr"/>
            <a:r>
              <a:rPr lang="en-US" sz="9000" b="1" dirty="0">
                <a:solidFill>
                  <a:schemeClr val="accent4"/>
                </a:solidFill>
              </a:rPr>
              <a:t>you</a:t>
            </a:r>
            <a:endParaRPr lang="en-US" sz="9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A7421B-966F-0841-B972-8927EB107FD0}"/>
              </a:ext>
            </a:extLst>
          </p:cNvPr>
          <p:cNvSpPr txBox="1">
            <a:spLocks/>
          </p:cNvSpPr>
          <p:nvPr/>
        </p:nvSpPr>
        <p:spPr>
          <a:xfrm>
            <a:off x="7589040" y="1068953"/>
            <a:ext cx="4076187" cy="34419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300000"/>
              </a:lnSpc>
              <a:buNone/>
            </a:pPr>
            <a:r>
              <a:rPr lang="en-US" sz="2000" b="1" dirty="0">
                <a:latin typeface="+mj-lt"/>
                <a:hlinkClick r:id="rId2"/>
              </a:rPr>
              <a:t>nelson.roque@ucf.edu</a:t>
            </a:r>
            <a:r>
              <a:rPr lang="en-US" sz="2000" b="1" dirty="0">
                <a:latin typeface="+mj-lt"/>
              </a:rPr>
              <a:t> 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 err="1">
                <a:latin typeface="+mj-lt"/>
              </a:rPr>
              <a:t>nelsonroque.com</a:t>
            </a:r>
            <a:endParaRPr lang="en-US" sz="2000" b="1" dirty="0">
              <a:latin typeface="+mj-lt"/>
            </a:endParaRPr>
          </a:p>
          <a:p>
            <a:pPr marL="0" indent="0">
              <a:lnSpc>
                <a:spcPct val="300000"/>
              </a:lnSpc>
              <a:buNone/>
            </a:pPr>
            <a:r>
              <a:rPr lang="en-US" sz="2000" b="1" dirty="0"/>
              <a:t>https://github.com/nelsonroque</a:t>
            </a:r>
            <a:r>
              <a:rPr lang="en-US" sz="2000" b="1" dirty="0">
                <a:latin typeface="+mj-lt"/>
              </a:rPr>
              <a:t>  </a:t>
            </a:r>
            <a:endParaRPr lang="en-US" sz="2000" b="1" i="1" dirty="0">
              <a:latin typeface="+mj-lt"/>
            </a:endParaRPr>
          </a:p>
        </p:txBody>
      </p:sp>
      <p:pic>
        <p:nvPicPr>
          <p:cNvPr id="6" name="Picture 4" descr="Image result for github">
            <a:extLst>
              <a:ext uri="{FF2B5EF4-FFF2-40B4-BE49-F238E27FC236}">
                <a16:creationId xmlns:a16="http://schemas.microsoft.com/office/drawing/2014/main" id="{217F202F-C93C-C540-8407-41856C0BB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885" y="3474420"/>
            <a:ext cx="580144" cy="58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A402EF8-1934-2C4F-A7D7-F02209A7C1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8885" y="1429846"/>
            <a:ext cx="580144" cy="580144"/>
          </a:xfrm>
          <a:prstGeom prst="rect">
            <a:avLst/>
          </a:prstGeom>
        </p:spPr>
      </p:pic>
      <p:pic>
        <p:nvPicPr>
          <p:cNvPr id="8" name="Graphic 7" descr="Internet">
            <a:extLst>
              <a:ext uri="{FF2B5EF4-FFF2-40B4-BE49-F238E27FC236}">
                <a16:creationId xmlns:a16="http://schemas.microsoft.com/office/drawing/2014/main" id="{C60E7E2E-F1FD-AD45-A551-8D23A4FB17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48885" y="2429625"/>
            <a:ext cx="580144" cy="58014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3505FE2-D81E-9844-B971-EDF485960039}"/>
              </a:ext>
            </a:extLst>
          </p:cNvPr>
          <p:cNvGrpSpPr/>
          <p:nvPr/>
        </p:nvGrpSpPr>
        <p:grpSpPr>
          <a:xfrm>
            <a:off x="576780" y="5133088"/>
            <a:ext cx="11088447" cy="1224437"/>
            <a:chOff x="576780" y="4963269"/>
            <a:chExt cx="11088447" cy="122443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C78C315-3E34-8447-8818-2A1A014AF01A}"/>
                </a:ext>
              </a:extLst>
            </p:cNvPr>
            <p:cNvGrpSpPr/>
            <p:nvPr/>
          </p:nvGrpSpPr>
          <p:grpSpPr>
            <a:xfrm>
              <a:off x="576780" y="4963269"/>
              <a:ext cx="9852351" cy="1224437"/>
              <a:chOff x="667573" y="5367532"/>
              <a:chExt cx="9852351" cy="1224437"/>
            </a:xfrm>
          </p:grpSpPr>
          <p:pic>
            <p:nvPicPr>
              <p:cNvPr id="12" name="Picture 11" descr="A picture containing light, food, drawing&#10;&#10;Description automatically generated">
                <a:extLst>
                  <a:ext uri="{FF2B5EF4-FFF2-40B4-BE49-F238E27FC236}">
                    <a16:creationId xmlns:a16="http://schemas.microsoft.com/office/drawing/2014/main" id="{E5A8B349-2563-AF4D-BB4F-8D535E38B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2058" y="5599570"/>
                <a:ext cx="760360" cy="760360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A7132FF-6C68-5A4A-8464-3E324055E84B}"/>
                  </a:ext>
                </a:extLst>
              </p:cNvPr>
              <p:cNvCxnSpPr>
                <a:cxnSpLocks/>
                <a:endCxn id="15" idx="1"/>
              </p:cNvCxnSpPr>
              <p:nvPr/>
            </p:nvCxnSpPr>
            <p:spPr>
              <a:xfrm flipV="1">
                <a:off x="1475017" y="5979750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B4FFF4E-73EF-D84D-BBC4-06E59452D9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3743" y="5391502"/>
                <a:ext cx="1176496" cy="1176496"/>
              </a:xfrm>
              <a:prstGeom prst="rect">
                <a:avLst/>
              </a:prstGeom>
            </p:spPr>
          </p:pic>
          <p:pic>
            <p:nvPicPr>
              <p:cNvPr id="15" name="Picture 1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4ED2638-0ABB-E442-97A2-5382F851A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2014" y="5458231"/>
                <a:ext cx="1043038" cy="1043038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0E92A64A-221F-4747-81E8-4C4EA2D07C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7573" y="5581875"/>
                <a:ext cx="795750" cy="795750"/>
              </a:xfrm>
              <a:prstGeom prst="rect">
                <a:avLst/>
              </a:prstGeom>
            </p:spPr>
          </p:pic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9896FC6-9C32-A14D-A16B-FC21B65BAE72}"/>
                  </a:ext>
                </a:extLst>
              </p:cNvPr>
              <p:cNvGrpSpPr/>
              <p:nvPr/>
            </p:nvGrpSpPr>
            <p:grpSpPr>
              <a:xfrm>
                <a:off x="6618930" y="5367532"/>
                <a:ext cx="1224437" cy="1224437"/>
                <a:chOff x="672916" y="852139"/>
                <a:chExt cx="2486221" cy="2486221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903CCFEA-6984-F84A-BAC6-342EBCAA2B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2916" y="852139"/>
                  <a:ext cx="2486221" cy="2486221"/>
                </a:xfrm>
                <a:prstGeom prst="rect">
                  <a:avLst/>
                </a:prstGeom>
              </p:spPr>
            </p:pic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F932C2C7-8DDC-8448-A481-190D62C40F81}"/>
                    </a:ext>
                  </a:extLst>
                </p:cNvPr>
                <p:cNvSpPr/>
                <p:nvPr/>
              </p:nvSpPr>
              <p:spPr>
                <a:xfrm>
                  <a:off x="1238662" y="1046747"/>
                  <a:ext cx="1660949" cy="1094874"/>
                </a:xfrm>
                <a:custGeom>
                  <a:avLst/>
                  <a:gdLst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624854 w 1660949"/>
                    <a:gd name="connsiteY26" fmla="*/ 300790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648917 w 1660949"/>
                    <a:gd name="connsiteY25" fmla="*/ 372979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88759 w 1660949"/>
                    <a:gd name="connsiteY27" fmla="*/ 2767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528601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56412 w 1660949"/>
                    <a:gd name="connsiteY29" fmla="*/ 18047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420317 w 1660949"/>
                    <a:gd name="connsiteY30" fmla="*/ 156411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5700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5700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96843 w 1660949"/>
                    <a:gd name="connsiteY1" fmla="*/ 30079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60749 w 1660949"/>
                    <a:gd name="connsiteY2" fmla="*/ 37297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32938 w 1660949"/>
                    <a:gd name="connsiteY9" fmla="*/ 8061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5127 w 1660949"/>
                    <a:gd name="connsiteY10" fmla="*/ 842211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770612 w 1660949"/>
                    <a:gd name="connsiteY11" fmla="*/ 854242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39054 w 1660949"/>
                    <a:gd name="connsiteY13" fmla="*/ 950495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  <a:gd name="connsiteX0" fmla="*/ 112461 w 1660949"/>
                    <a:gd name="connsiteY0" fmla="*/ 252664 h 1094874"/>
                    <a:gd name="connsiteX1" fmla="*/ 62782 w 1660949"/>
                    <a:gd name="connsiteY1" fmla="*/ 303410 h 1094874"/>
                    <a:gd name="connsiteX2" fmla="*/ 34549 w 1660949"/>
                    <a:gd name="connsiteY2" fmla="*/ 365119 h 1094874"/>
                    <a:gd name="connsiteX3" fmla="*/ 36685 w 1660949"/>
                    <a:gd name="connsiteY3" fmla="*/ 397042 h 1094874"/>
                    <a:gd name="connsiteX4" fmla="*/ 12622 w 1660949"/>
                    <a:gd name="connsiteY4" fmla="*/ 469232 h 1094874"/>
                    <a:gd name="connsiteX5" fmla="*/ 591 w 1660949"/>
                    <a:gd name="connsiteY5" fmla="*/ 505327 h 1094874"/>
                    <a:gd name="connsiteX6" fmla="*/ 12622 w 1660949"/>
                    <a:gd name="connsiteY6" fmla="*/ 709864 h 1094874"/>
                    <a:gd name="connsiteX7" fmla="*/ 84812 w 1660949"/>
                    <a:gd name="connsiteY7" fmla="*/ 757990 h 1094874"/>
                    <a:gd name="connsiteX8" fmla="*/ 96843 w 1660949"/>
                    <a:gd name="connsiteY8" fmla="*/ 794085 h 1094874"/>
                    <a:gd name="connsiteX9" fmla="*/ 125078 w 1660949"/>
                    <a:gd name="connsiteY9" fmla="*/ 845416 h 1094874"/>
                    <a:gd name="connsiteX10" fmla="*/ 207747 w 1660949"/>
                    <a:gd name="connsiteY10" fmla="*/ 863172 h 1094874"/>
                    <a:gd name="connsiteX11" fmla="*/ 692010 w 1660949"/>
                    <a:gd name="connsiteY11" fmla="*/ 820181 h 1094874"/>
                    <a:gd name="connsiteX12" fmla="*/ 830770 w 1660949"/>
                    <a:gd name="connsiteY12" fmla="*/ 890337 h 1094874"/>
                    <a:gd name="connsiteX13" fmla="*/ 960014 w 1660949"/>
                    <a:gd name="connsiteY13" fmla="*/ 995036 h 1094874"/>
                    <a:gd name="connsiteX14" fmla="*/ 1011243 w 1660949"/>
                    <a:gd name="connsiteY14" fmla="*/ 998621 h 1094874"/>
                    <a:gd name="connsiteX15" fmla="*/ 1059370 w 1660949"/>
                    <a:gd name="connsiteY15" fmla="*/ 1046748 h 1094874"/>
                    <a:gd name="connsiteX16" fmla="*/ 1131559 w 1660949"/>
                    <a:gd name="connsiteY16" fmla="*/ 1070811 h 1094874"/>
                    <a:gd name="connsiteX17" fmla="*/ 1167654 w 1660949"/>
                    <a:gd name="connsiteY17" fmla="*/ 1082842 h 1094874"/>
                    <a:gd name="connsiteX18" fmla="*/ 1251875 w 1660949"/>
                    <a:gd name="connsiteY18" fmla="*/ 1094874 h 1094874"/>
                    <a:gd name="connsiteX19" fmla="*/ 1492506 w 1660949"/>
                    <a:gd name="connsiteY19" fmla="*/ 1082842 h 1094874"/>
                    <a:gd name="connsiteX20" fmla="*/ 1564696 w 1660949"/>
                    <a:gd name="connsiteY20" fmla="*/ 1034716 h 1094874"/>
                    <a:gd name="connsiteX21" fmla="*/ 1600791 w 1660949"/>
                    <a:gd name="connsiteY21" fmla="*/ 926432 h 1094874"/>
                    <a:gd name="connsiteX22" fmla="*/ 1612822 w 1660949"/>
                    <a:gd name="connsiteY22" fmla="*/ 890337 h 1094874"/>
                    <a:gd name="connsiteX23" fmla="*/ 1636885 w 1660949"/>
                    <a:gd name="connsiteY23" fmla="*/ 842211 h 1094874"/>
                    <a:gd name="connsiteX24" fmla="*/ 1660949 w 1660949"/>
                    <a:gd name="connsiteY24" fmla="*/ 757990 h 1094874"/>
                    <a:gd name="connsiteX25" fmla="*/ 1596516 w 1660949"/>
                    <a:gd name="connsiteY25" fmla="*/ 459441 h 1094874"/>
                    <a:gd name="connsiteX26" fmla="*/ 1546252 w 1660949"/>
                    <a:gd name="connsiteY26" fmla="*/ 371531 h 1094874"/>
                    <a:gd name="connsiteX27" fmla="*/ 1515397 w 1660949"/>
                    <a:gd name="connsiteY27" fmla="*/ 289827 h 1094874"/>
                    <a:gd name="connsiteX28" fmla="*/ 1442139 w 1660949"/>
                    <a:gd name="connsiteY28" fmla="*/ 228600 h 1094874"/>
                    <a:gd name="connsiteX29" fmla="*/ 1414491 w 1660949"/>
                    <a:gd name="connsiteY29" fmla="*/ 185714 h 1094874"/>
                    <a:gd name="connsiteX30" fmla="*/ 1378396 w 1660949"/>
                    <a:gd name="connsiteY30" fmla="*/ 169512 h 1094874"/>
                    <a:gd name="connsiteX31" fmla="*/ 1348127 w 1660949"/>
                    <a:gd name="connsiteY31" fmla="*/ 132348 h 1094874"/>
                    <a:gd name="connsiteX32" fmla="*/ 1263906 w 1660949"/>
                    <a:gd name="connsiteY32" fmla="*/ 84221 h 1094874"/>
                    <a:gd name="connsiteX33" fmla="*/ 1143591 w 1660949"/>
                    <a:gd name="connsiteY33" fmla="*/ 24064 h 1094874"/>
                    <a:gd name="connsiteX34" fmla="*/ 1107496 w 1660949"/>
                    <a:gd name="connsiteY34" fmla="*/ 12032 h 1094874"/>
                    <a:gd name="connsiteX35" fmla="*/ 542012 w 1660949"/>
                    <a:gd name="connsiteY35" fmla="*/ 0 h 1094874"/>
                    <a:gd name="connsiteX36" fmla="*/ 445759 w 1660949"/>
                    <a:gd name="connsiteY36" fmla="*/ 12032 h 1094874"/>
                    <a:gd name="connsiteX37" fmla="*/ 409664 w 1660949"/>
                    <a:gd name="connsiteY37" fmla="*/ 36095 h 1094874"/>
                    <a:gd name="connsiteX38" fmla="*/ 373570 w 1660949"/>
                    <a:gd name="connsiteY38" fmla="*/ 48127 h 1094874"/>
                    <a:gd name="connsiteX39" fmla="*/ 301380 w 1660949"/>
                    <a:gd name="connsiteY39" fmla="*/ 96253 h 1094874"/>
                    <a:gd name="connsiteX40" fmla="*/ 265285 w 1660949"/>
                    <a:gd name="connsiteY40" fmla="*/ 108285 h 1094874"/>
                    <a:gd name="connsiteX41" fmla="*/ 193096 w 1660949"/>
                    <a:gd name="connsiteY41" fmla="*/ 156411 h 1094874"/>
                    <a:gd name="connsiteX42" fmla="*/ 169033 w 1660949"/>
                    <a:gd name="connsiteY42" fmla="*/ 192506 h 1094874"/>
                    <a:gd name="connsiteX43" fmla="*/ 132938 w 1660949"/>
                    <a:gd name="connsiteY43" fmla="*/ 216569 h 1094874"/>
                    <a:gd name="connsiteX44" fmla="*/ 112461 w 1660949"/>
                    <a:gd name="connsiteY44" fmla="*/ 252664 h 1094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660949" h="1094874">
                      <a:moveTo>
                        <a:pt x="112461" y="252664"/>
                      </a:moveTo>
                      <a:cubicBezTo>
                        <a:pt x="100768" y="267138"/>
                        <a:pt x="75767" y="284667"/>
                        <a:pt x="62782" y="303410"/>
                      </a:cubicBezTo>
                      <a:cubicBezTo>
                        <a:pt x="49797" y="322153"/>
                        <a:pt x="38898" y="349514"/>
                        <a:pt x="34549" y="365119"/>
                      </a:cubicBezTo>
                      <a:cubicBezTo>
                        <a:pt x="30200" y="380724"/>
                        <a:pt x="44706" y="389021"/>
                        <a:pt x="36685" y="397042"/>
                      </a:cubicBezTo>
                      <a:lnTo>
                        <a:pt x="12622" y="469232"/>
                      </a:lnTo>
                      <a:lnTo>
                        <a:pt x="591" y="505327"/>
                      </a:lnTo>
                      <a:cubicBezTo>
                        <a:pt x="4601" y="573506"/>
                        <a:pt x="-8975" y="645072"/>
                        <a:pt x="12622" y="709864"/>
                      </a:cubicBezTo>
                      <a:cubicBezTo>
                        <a:pt x="21767" y="737300"/>
                        <a:pt x="84812" y="757990"/>
                        <a:pt x="84812" y="757990"/>
                      </a:cubicBezTo>
                      <a:cubicBezTo>
                        <a:pt x="88822" y="770022"/>
                        <a:pt x="90132" y="779514"/>
                        <a:pt x="96843" y="794085"/>
                      </a:cubicBezTo>
                      <a:cubicBezTo>
                        <a:pt x="103554" y="808656"/>
                        <a:pt x="106594" y="833902"/>
                        <a:pt x="125078" y="845416"/>
                      </a:cubicBezTo>
                      <a:cubicBezTo>
                        <a:pt x="143562" y="856931"/>
                        <a:pt x="113258" y="867378"/>
                        <a:pt x="207747" y="863172"/>
                      </a:cubicBezTo>
                      <a:cubicBezTo>
                        <a:pt x="302236" y="858966"/>
                        <a:pt x="530589" y="834511"/>
                        <a:pt x="692010" y="820181"/>
                      </a:cubicBezTo>
                      <a:cubicBezTo>
                        <a:pt x="794257" y="854265"/>
                        <a:pt x="786103" y="861194"/>
                        <a:pt x="830770" y="890337"/>
                      </a:cubicBezTo>
                      <a:cubicBezTo>
                        <a:pt x="875437" y="919480"/>
                        <a:pt x="849648" y="884670"/>
                        <a:pt x="960014" y="995036"/>
                      </a:cubicBezTo>
                      <a:cubicBezTo>
                        <a:pt x="1005077" y="1040099"/>
                        <a:pt x="959007" y="981209"/>
                        <a:pt x="1011243" y="998621"/>
                      </a:cubicBezTo>
                      <a:cubicBezTo>
                        <a:pt x="1027285" y="1014663"/>
                        <a:pt x="1037847" y="1039574"/>
                        <a:pt x="1059370" y="1046748"/>
                      </a:cubicBezTo>
                      <a:lnTo>
                        <a:pt x="1131559" y="1070811"/>
                      </a:lnTo>
                      <a:cubicBezTo>
                        <a:pt x="1143591" y="1074821"/>
                        <a:pt x="1155099" y="1081048"/>
                        <a:pt x="1167654" y="1082842"/>
                      </a:cubicBezTo>
                      <a:lnTo>
                        <a:pt x="1251875" y="1094874"/>
                      </a:lnTo>
                      <a:cubicBezTo>
                        <a:pt x="1332085" y="1090863"/>
                        <a:pt x="1413641" y="1098008"/>
                        <a:pt x="1492506" y="1082842"/>
                      </a:cubicBezTo>
                      <a:cubicBezTo>
                        <a:pt x="1520906" y="1077380"/>
                        <a:pt x="1564696" y="1034716"/>
                        <a:pt x="1564696" y="1034716"/>
                      </a:cubicBezTo>
                      <a:lnTo>
                        <a:pt x="1600791" y="926432"/>
                      </a:lnTo>
                      <a:cubicBezTo>
                        <a:pt x="1604801" y="914400"/>
                        <a:pt x="1607150" y="901681"/>
                        <a:pt x="1612822" y="890337"/>
                      </a:cubicBezTo>
                      <a:cubicBezTo>
                        <a:pt x="1620843" y="874295"/>
                        <a:pt x="1629820" y="858696"/>
                        <a:pt x="1636885" y="842211"/>
                      </a:cubicBezTo>
                      <a:cubicBezTo>
                        <a:pt x="1647242" y="818045"/>
                        <a:pt x="1654843" y="782413"/>
                        <a:pt x="1660949" y="757990"/>
                      </a:cubicBezTo>
                      <a:cubicBezTo>
                        <a:pt x="1656938" y="629653"/>
                        <a:pt x="1615632" y="523851"/>
                        <a:pt x="1596516" y="459441"/>
                      </a:cubicBezTo>
                      <a:cubicBezTo>
                        <a:pt x="1577400" y="395031"/>
                        <a:pt x="1559772" y="399800"/>
                        <a:pt x="1546252" y="371531"/>
                      </a:cubicBezTo>
                      <a:cubicBezTo>
                        <a:pt x="1532732" y="343262"/>
                        <a:pt x="1501228" y="321428"/>
                        <a:pt x="1515397" y="289827"/>
                      </a:cubicBezTo>
                      <a:cubicBezTo>
                        <a:pt x="1470936" y="223135"/>
                        <a:pt x="1458956" y="245952"/>
                        <a:pt x="1442139" y="228600"/>
                      </a:cubicBezTo>
                      <a:cubicBezTo>
                        <a:pt x="1425322" y="211248"/>
                        <a:pt x="1425115" y="195562"/>
                        <a:pt x="1414491" y="185714"/>
                      </a:cubicBezTo>
                      <a:cubicBezTo>
                        <a:pt x="1403867" y="175866"/>
                        <a:pt x="1389457" y="178406"/>
                        <a:pt x="1378396" y="169512"/>
                      </a:cubicBezTo>
                      <a:cubicBezTo>
                        <a:pt x="1367335" y="160618"/>
                        <a:pt x="1367209" y="146563"/>
                        <a:pt x="1348127" y="132348"/>
                      </a:cubicBezTo>
                      <a:cubicBezTo>
                        <a:pt x="1329045" y="118133"/>
                        <a:pt x="1416542" y="175803"/>
                        <a:pt x="1263906" y="84221"/>
                      </a:cubicBezTo>
                      <a:cubicBezTo>
                        <a:pt x="1144584" y="12627"/>
                        <a:pt x="1238856" y="51282"/>
                        <a:pt x="1143591" y="24064"/>
                      </a:cubicBezTo>
                      <a:cubicBezTo>
                        <a:pt x="1131396" y="20580"/>
                        <a:pt x="1120168" y="12539"/>
                        <a:pt x="1107496" y="12032"/>
                      </a:cubicBezTo>
                      <a:cubicBezTo>
                        <a:pt x="919109" y="4496"/>
                        <a:pt x="730507" y="4011"/>
                        <a:pt x="542012" y="0"/>
                      </a:cubicBezTo>
                      <a:cubicBezTo>
                        <a:pt x="509928" y="4011"/>
                        <a:pt x="476954" y="3524"/>
                        <a:pt x="445759" y="12032"/>
                      </a:cubicBezTo>
                      <a:cubicBezTo>
                        <a:pt x="431808" y="15837"/>
                        <a:pt x="422598" y="29628"/>
                        <a:pt x="409664" y="36095"/>
                      </a:cubicBezTo>
                      <a:cubicBezTo>
                        <a:pt x="398321" y="41767"/>
                        <a:pt x="385601" y="44116"/>
                        <a:pt x="373570" y="48127"/>
                      </a:cubicBezTo>
                      <a:cubicBezTo>
                        <a:pt x="341430" y="80265"/>
                        <a:pt x="352368" y="74401"/>
                        <a:pt x="301380" y="96253"/>
                      </a:cubicBezTo>
                      <a:cubicBezTo>
                        <a:pt x="289723" y="101249"/>
                        <a:pt x="276372" y="102126"/>
                        <a:pt x="265285" y="108285"/>
                      </a:cubicBezTo>
                      <a:cubicBezTo>
                        <a:pt x="240004" y="122330"/>
                        <a:pt x="193096" y="156411"/>
                        <a:pt x="193096" y="156411"/>
                      </a:cubicBezTo>
                      <a:cubicBezTo>
                        <a:pt x="185075" y="168443"/>
                        <a:pt x="179258" y="182281"/>
                        <a:pt x="169033" y="192506"/>
                      </a:cubicBezTo>
                      <a:cubicBezTo>
                        <a:pt x="158808" y="202731"/>
                        <a:pt x="141971" y="205278"/>
                        <a:pt x="132938" y="216569"/>
                      </a:cubicBezTo>
                      <a:cubicBezTo>
                        <a:pt x="101018" y="256469"/>
                        <a:pt x="124154" y="238191"/>
                        <a:pt x="112461" y="252664"/>
                      </a:cubicBezTo>
                      <a:close/>
                    </a:path>
                  </a:pathLst>
                </a:custGeom>
                <a:solidFill>
                  <a:srgbClr val="B381D9">
                    <a:alpha val="5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9D64E1E-87D3-574D-8EF7-3AE6BF279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20584" y="6002589"/>
                <a:ext cx="1128418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BC35138-DC4D-9447-AC63-5DCB3C5D01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9456" y="6002588"/>
                <a:ext cx="986862" cy="4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C02A1344-FD8A-9A43-99DB-51C2133915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19077" y="6002588"/>
                <a:ext cx="966997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8503E60-BD64-5842-93A8-C3B1CD89B5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5030" y="5979750"/>
                <a:ext cx="814894" cy="1"/>
              </a:xfrm>
              <a:prstGeom prst="line">
                <a:avLst/>
              </a:prstGeom>
              <a:ln w="38100">
                <a:solidFill>
                  <a:schemeClr val="bg2">
                    <a:lumMod val="50000"/>
                  </a:schemeClr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3B9E6E-E8B3-9F4D-ABA2-D296977E4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485532" y="4963269"/>
              <a:ext cx="1179695" cy="117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1651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wrangling and visualization of Big Data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Data wrangling the Google Mobility dataset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Reproducible survey research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Qualtrics survey design tips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 Data wrangling Qualtrics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Working with JSON data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cleaning and visualizing keystroke JSON 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6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F2CC9-9E7B-0BBF-24F9-498417D1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Day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1F212-1E27-86F1-0D01-8A4DAB971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Text mining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1: word and bigram frequency analysis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2: generating </a:t>
            </a:r>
            <a:r>
              <a:rPr lang="en-US" b="1" dirty="0" err="1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wordclouds</a:t>
            </a:r>
            <a:endParaRPr lang="en-US" b="1" dirty="0">
              <a:solidFill>
                <a:srgbClr val="FE9A0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3: sentiment analysis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Interacting with APIs and JSON data</a:t>
            </a:r>
          </a:p>
          <a:p>
            <a:pPr lvl="1"/>
            <a:r>
              <a:rPr lang="en-US" b="1" dirty="0">
                <a:solidFill>
                  <a:srgbClr val="FE9A0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Skill 4: querying API for results and data aggregation</a:t>
            </a:r>
          </a:p>
          <a:p>
            <a:pPr lvl="1"/>
            <a:endParaRPr lang="en-US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Closing Discussion &amp; Q/A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86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E102CF-B23E-4703-3158-4FEE704D35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9A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What is Reproducible Science?</a:t>
            </a:r>
          </a:p>
        </p:txBody>
      </p:sp>
    </p:spTree>
    <p:extLst>
      <p:ext uri="{BB962C8B-B14F-4D97-AF65-F5344CB8AC3E}">
        <p14:creationId xmlns:p14="http://schemas.microsoft.com/office/powerpoint/2010/main" val="3999982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2933</Words>
  <Application>Microsoft Macintosh PowerPoint</Application>
  <PresentationFormat>Widescreen</PresentationFormat>
  <Paragraphs>389</Paragraphs>
  <Slides>60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Consolas</vt:lpstr>
      <vt:lpstr>Helvetica Neue</vt:lpstr>
      <vt:lpstr>Office Theme</vt:lpstr>
      <vt:lpstr>Introduction to  Reproducible Science: Day 1</vt:lpstr>
      <vt:lpstr>Background</vt:lpstr>
      <vt:lpstr>About this Workshop</vt:lpstr>
      <vt:lpstr>Software Required for Workshop</vt:lpstr>
      <vt:lpstr>Workshop Learning Objectives</vt:lpstr>
      <vt:lpstr>Agenda: Day 1</vt:lpstr>
      <vt:lpstr>Agenda: Day 2</vt:lpstr>
      <vt:lpstr>Agenda: Day 3</vt:lpstr>
      <vt:lpstr>PowerPoint Presentation</vt:lpstr>
      <vt:lpstr>Icebreaker: Introductions</vt:lpstr>
      <vt:lpstr>Background</vt:lpstr>
      <vt:lpstr>What is reproducible science?</vt:lpstr>
      <vt:lpstr>Benefits of reproducible research</vt:lpstr>
      <vt:lpstr>Reproducible versus replicable</vt:lpstr>
      <vt:lpstr>Improving Usability of Reproducible Research</vt:lpstr>
      <vt:lpstr>PowerPoint Presentation</vt:lpstr>
      <vt:lpstr>Reproducible Workflows</vt:lpstr>
      <vt:lpstr>Typical Data Science Workflow</vt:lpstr>
      <vt:lpstr>What is tidy data?</vt:lpstr>
      <vt:lpstr>Uncleaned Data Problems</vt:lpstr>
      <vt:lpstr>FAIR Principles</vt:lpstr>
      <vt:lpstr>PowerPoint Presentation</vt:lpstr>
      <vt:lpstr>Tools Supporting Reproducible Science</vt:lpstr>
      <vt:lpstr>Markdown</vt:lpstr>
      <vt:lpstr>What is Git?</vt:lpstr>
      <vt:lpstr>Git These Concepts</vt:lpstr>
      <vt:lpstr>OSF</vt:lpstr>
      <vt:lpstr>PsyArXiv</vt:lpstr>
      <vt:lpstr>Let’s jump into Github</vt:lpstr>
      <vt:lpstr>Endnote</vt:lpstr>
      <vt:lpstr>Let’s jump into Endnote</vt:lpstr>
      <vt:lpstr>PowerPoint Presentation</vt:lpstr>
      <vt:lpstr>What is R? RStudio?</vt:lpstr>
      <vt:lpstr>What are R packages?</vt:lpstr>
      <vt:lpstr>What is RMarkdown?</vt:lpstr>
      <vt:lpstr>Scripts</vt:lpstr>
      <vt:lpstr>Files</vt:lpstr>
      <vt:lpstr>Console:  run one-off commands</vt:lpstr>
      <vt:lpstr>Plots</vt:lpstr>
      <vt:lpstr>PSA: Five Qualities of Great Visualizations</vt:lpstr>
      <vt:lpstr>Help</vt:lpstr>
      <vt:lpstr>Viewer</vt:lpstr>
      <vt:lpstr>Shortcuts</vt:lpstr>
      <vt:lpstr>Customizing RStudio</vt:lpstr>
      <vt:lpstr>PowerPoint Presentation</vt:lpstr>
      <vt:lpstr>Basic data types &amp; structures</vt:lpstr>
      <vt:lpstr>Pseudocode Exercise</vt:lpstr>
      <vt:lpstr>Let’s jump into R</vt:lpstr>
      <vt:lpstr>PowerPoint Presentation</vt:lpstr>
      <vt:lpstr>ETL Pipelines</vt:lpstr>
      <vt:lpstr>What is PubSub?</vt:lpstr>
      <vt:lpstr>How I’ve Used PubSub Messaging</vt:lpstr>
      <vt:lpstr>PowerPoint Presentation</vt:lpstr>
      <vt:lpstr>The Future of Data Workflows</vt:lpstr>
      <vt:lpstr>PowerPoint Presentation</vt:lpstr>
      <vt:lpstr>Reading Recommendations</vt:lpstr>
      <vt:lpstr>Tutorial Recommendations</vt:lpstr>
      <vt:lpstr>Download Open Data</vt:lpstr>
      <vt:lpstr>Download Cheatsheets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Wrangling &amp; Visualization in R</dc:title>
  <dc:creator>Nelson Roque</dc:creator>
  <cp:lastModifiedBy>Nelson Roque</cp:lastModifiedBy>
  <cp:revision>37</cp:revision>
  <dcterms:created xsi:type="dcterms:W3CDTF">2021-09-10T14:52:26Z</dcterms:created>
  <dcterms:modified xsi:type="dcterms:W3CDTF">2022-07-06T12:34:11Z</dcterms:modified>
</cp:coreProperties>
</file>